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0"/>
  </p:notesMasterIdLst>
  <p:sldIdLst>
    <p:sldId id="417" r:id="rId2"/>
    <p:sldId id="398" r:id="rId3"/>
    <p:sldId id="419" r:id="rId4"/>
    <p:sldId id="421" r:id="rId5"/>
    <p:sldId id="420" r:id="rId6"/>
    <p:sldId id="418" r:id="rId7"/>
    <p:sldId id="399" r:id="rId8"/>
    <p:sldId id="400" r:id="rId9"/>
    <p:sldId id="402" r:id="rId10"/>
    <p:sldId id="423" r:id="rId11"/>
    <p:sldId id="401" r:id="rId12"/>
    <p:sldId id="403" r:id="rId13"/>
    <p:sldId id="404" r:id="rId14"/>
    <p:sldId id="405" r:id="rId15"/>
    <p:sldId id="406" r:id="rId16"/>
    <p:sldId id="407" r:id="rId17"/>
    <p:sldId id="408" r:id="rId18"/>
    <p:sldId id="409" r:id="rId19"/>
    <p:sldId id="410" r:id="rId20"/>
    <p:sldId id="412" r:id="rId21"/>
    <p:sldId id="413" r:id="rId22"/>
    <p:sldId id="422" r:id="rId23"/>
    <p:sldId id="411" r:id="rId24"/>
    <p:sldId id="414" r:id="rId25"/>
    <p:sldId id="415" r:id="rId26"/>
    <p:sldId id="424" r:id="rId27"/>
    <p:sldId id="425" r:id="rId28"/>
    <p:sldId id="426" r:id="rId2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D8"/>
    <a:srgbClr val="F6FBFC"/>
    <a:srgbClr val="0096D7"/>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70" autoAdjust="0"/>
    <p:restoredTop sz="99319" autoAdjust="0"/>
  </p:normalViewPr>
  <p:slideViewPr>
    <p:cSldViewPr>
      <p:cViewPr>
        <p:scale>
          <a:sx n="100" d="100"/>
          <a:sy n="100" d="100"/>
        </p:scale>
        <p:origin x="-592" y="-4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notesViewPr>
    <p:cSldViewPr snapToGrid="0" snapToObjects="1">
      <p:cViewPr varScale="1">
        <p:scale>
          <a:sx n="88" d="100"/>
          <a:sy n="88" d="100"/>
        </p:scale>
        <p:origin x="-217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A5888BC3-C2C1-422D-A8B5-E5C203595461}" type="datetimeFigureOut">
              <a:rPr lang="en-US"/>
              <a:pPr>
                <a:defRPr/>
              </a:pPr>
              <a:t>9/1/12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69C148F5-C1D0-41D1-BBA8-E8BEA94CCBD4}" type="slidenum">
              <a:rPr lang="en-US"/>
              <a:pPr>
                <a:defRPr/>
              </a:pPr>
              <a:t>‹#›</a:t>
            </a:fld>
            <a:endParaRPr lang="en-US" dirty="0"/>
          </a:p>
        </p:txBody>
      </p:sp>
    </p:spTree>
    <p:extLst>
      <p:ext uri="{BB962C8B-B14F-4D97-AF65-F5344CB8AC3E}">
        <p14:creationId xmlns:p14="http://schemas.microsoft.com/office/powerpoint/2010/main" val="8433959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www.jamescandy.com/our-catalog"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 Id="rId3" Type="http://schemas.openxmlformats.org/officeDocument/2006/relationships/hyperlink" Target="http://www.jamescandy.com/shop-by-product/salt-water-taffy.html"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Make this a routine. Audit regularly. </a:t>
            </a:r>
            <a:r>
              <a:rPr lang="en-US" dirty="0"/>
              <a:t>Agencies must audit immediately upon client signup. Good Analytics data provides the actionable framework to build business logic and make the smartest marketing decisions. Quality Assurance testing is essential to good data. When you provide a sensible dashboard for this intelligence, you will be speaking the language of revenue, of verifiable facts and trends. In short, you will be speaking the language of business. That is something that your customer, likely an E-Com manager, or Operations Executives, or Product manager, will understand and appreciate. These business people cannot operate blindly (at least, not for long)! Give them the data they need to gain insights to inform decisions. </a:t>
            </a:r>
            <a:endParaRPr lang="en-US" b="1" dirty="0"/>
          </a:p>
          <a:p>
            <a:endParaRPr lang="en-US" b="1" dirty="0"/>
          </a:p>
          <a:p>
            <a:r>
              <a:rPr lang="en-US" b="1" dirty="0"/>
              <a:t>Audit with breadth (</a:t>
            </a:r>
            <a:r>
              <a:rPr lang="en-US" b="1" dirty="0" err="1"/>
              <a:t>sitewide</a:t>
            </a:r>
            <a:r>
              <a:rPr lang="en-US" b="1" dirty="0"/>
              <a:t> tag survey) and depth (filters, tags, segments). Audit frequently. </a:t>
            </a:r>
            <a:r>
              <a:rPr lang="en-US" dirty="0"/>
              <a:t>Remember, any time a developer makes a change, or a content writer edits copy, or an E-Com manager adds new products, the Analytics is subject to change and therefore, verification. </a:t>
            </a:r>
          </a:p>
        </p:txBody>
      </p:sp>
      <p:sp>
        <p:nvSpPr>
          <p:cNvPr id="4" name="Slide Number Placeholder 3"/>
          <p:cNvSpPr>
            <a:spLocks noGrp="1"/>
          </p:cNvSpPr>
          <p:nvPr>
            <p:ph type="sldNum" sz="quarter" idx="10"/>
          </p:nvPr>
        </p:nvSpPr>
        <p:spPr/>
        <p:txBody>
          <a:bodyPr/>
          <a:lstStyle/>
          <a:p>
            <a:pPr>
              <a:defRPr/>
            </a:pPr>
            <a:fld id="{69C148F5-C1D0-41D1-BBA8-E8BEA94CCBD4}" type="slidenum">
              <a:rPr lang="en-US" smtClean="0"/>
              <a:pPr>
                <a:defRPr/>
              </a:pPr>
              <a:t>3</a:t>
            </a:fld>
            <a:endParaRPr lang="en-US" dirty="0"/>
          </a:p>
        </p:txBody>
      </p:sp>
    </p:spTree>
    <p:extLst>
      <p:ext uri="{BB962C8B-B14F-4D97-AF65-F5344CB8AC3E}">
        <p14:creationId xmlns:p14="http://schemas.microsoft.com/office/powerpoint/2010/main" val="1838028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t>Custom URL Tagging </a:t>
            </a:r>
          </a:p>
          <a:p>
            <a:r>
              <a:rPr lang="en-US" b="1" dirty="0" smtClean="0"/>
              <a:t>Social </a:t>
            </a:r>
            <a:r>
              <a:rPr lang="en-US" b="1" dirty="0"/>
              <a:t>Media</a:t>
            </a:r>
          </a:p>
          <a:p>
            <a:endParaRPr lang="en-US" dirty="0"/>
          </a:p>
          <a:p>
            <a:r>
              <a:rPr lang="en-US" dirty="0"/>
              <a:t>Social should be a primary traffic generator for any kind of business. The quality of that traffic can be very high, with more page views, time-on-site and even larger Average Order Values (AOV). To get out the most of your efforts, tag each link that gets posted on any Social Media Platform. By tagging the links you will have accurate data about your social media campaigns which will give you the best insights of what is working (generates traffic/leads) and what is not. </a:t>
            </a:r>
          </a:p>
          <a:p>
            <a:endParaRPr lang="en-US" dirty="0"/>
          </a:p>
          <a:p>
            <a:r>
              <a:rPr lang="en-US" b="1" dirty="0"/>
              <a:t>Benefit:</a:t>
            </a:r>
            <a:r>
              <a:rPr lang="en-US" dirty="0"/>
              <a:t> You can track what type of updates engages your SM followers/fans and generates benefits for your business (updates about recipes/blog posts vs. new products vs. special offers)   </a:t>
            </a:r>
          </a:p>
          <a:p>
            <a:r>
              <a:rPr lang="en-US" dirty="0"/>
              <a:t>Over a period of time, you'll be able to figure out which social media sites are working best for your business, and be able to adjust time spent accordingly. </a:t>
            </a:r>
          </a:p>
          <a:p>
            <a:endParaRPr lang="en-US" dirty="0"/>
          </a:p>
          <a:p>
            <a:r>
              <a:rPr lang="en-US" b="1" dirty="0"/>
              <a:t>Email Marketing – Newsletters – Banner Ad</a:t>
            </a:r>
            <a:endParaRPr lang="en-US" dirty="0"/>
          </a:p>
          <a:p>
            <a:r>
              <a:rPr lang="en-US" dirty="0"/>
              <a:t>Below is an example of how an Email and Banner Ad campaign should be tagged.  </a:t>
            </a:r>
          </a:p>
          <a:p>
            <a:r>
              <a:rPr lang="en-US" dirty="0"/>
              <a:t> </a:t>
            </a:r>
          </a:p>
          <a:p>
            <a:r>
              <a:rPr lang="en-US" dirty="0"/>
              <a:t/>
            </a:r>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pPr>
              <a:defRPr/>
            </a:pPr>
            <a:fld id="{69C148F5-C1D0-41D1-BBA8-E8BEA94CCBD4}" type="slidenum">
              <a:rPr lang="en-US" smtClean="0"/>
              <a:pPr>
                <a:defRPr/>
              </a:pPr>
              <a:t>13</a:t>
            </a:fld>
            <a:endParaRPr lang="en-US" dirty="0"/>
          </a:p>
        </p:txBody>
      </p:sp>
    </p:spTree>
    <p:extLst>
      <p:ext uri="{BB962C8B-B14F-4D97-AF65-F5344CB8AC3E}">
        <p14:creationId xmlns:p14="http://schemas.microsoft.com/office/powerpoint/2010/main" val="422829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latin typeface="Times New Roman"/>
                <a:cs typeface="Times New Roman"/>
              </a:rPr>
              <a:t>Google Analytics Mobile Traffic &amp; Mobile </a:t>
            </a:r>
            <a:r>
              <a:rPr lang="en-US" dirty="0" smtClean="0">
                <a:latin typeface="Times New Roman"/>
                <a:cs typeface="Times New Roman"/>
              </a:rPr>
              <a:t>Conversions</a:t>
            </a:r>
          </a:p>
          <a:p>
            <a:endParaRPr lang="en-US" dirty="0">
              <a:latin typeface="Times New Roman"/>
              <a:cs typeface="Times New Roman"/>
            </a:endParaRPr>
          </a:p>
          <a:p>
            <a:r>
              <a:rPr lang="en-US" dirty="0"/>
              <a:t>From the total of 13,168 visits over a month 3,592 visits are from users using mobile devices. </a:t>
            </a:r>
            <a:r>
              <a:rPr lang="en-US" b="1" dirty="0"/>
              <a:t>This mobile use is more than 25% of your traffic</a:t>
            </a:r>
            <a:r>
              <a:rPr lang="en-US" dirty="0"/>
              <a:t>. Those visitors are far to numerous to ignore. They must be greeted by a mobile-friendly version of the website if you are to have any hope of converting them to buyers. </a:t>
            </a:r>
          </a:p>
          <a:p>
            <a:endParaRPr lang="en-US" dirty="0"/>
          </a:p>
          <a:p>
            <a:r>
              <a:rPr lang="en-US" dirty="0"/>
              <a:t>It is likely that this mobile portion of your visitor traffic is highly seasonal and inspired by summer and potential visitors being out and about. But, larger forces are at work. A majority of adult cell phone use the web via mobile. 17% of </a:t>
            </a:r>
            <a:r>
              <a:rPr lang="en-US" i="1" dirty="0"/>
              <a:t>all adult cell owners</a:t>
            </a:r>
            <a:r>
              <a:rPr lang="en-US" dirty="0"/>
              <a:t> who are “cell-mostly internet users”*. This is too significant a proportion to ignore.  </a:t>
            </a:r>
          </a:p>
          <a:p>
            <a:endParaRPr lang="en-US" dirty="0"/>
          </a:p>
          <a:p>
            <a:r>
              <a:rPr lang="en-US" sz="900" dirty="0"/>
              <a:t>* Pew Internet Trust </a:t>
            </a:r>
          </a:p>
          <a:p>
            <a:r>
              <a:rPr lang="en-US" dirty="0"/>
              <a:t> </a:t>
            </a:r>
          </a:p>
          <a:p>
            <a:r>
              <a:rPr lang="en-US" dirty="0"/>
              <a:t>Right now the website doesn’t have a mobile </a:t>
            </a:r>
            <a:r>
              <a:rPr lang="en-US" dirty="0" err="1"/>
              <a:t>stylesheet</a:t>
            </a:r>
            <a:r>
              <a:rPr lang="en-US" dirty="0"/>
              <a:t> which resulted in a 2% ($3592) conversion rate compared to 4.3% ($17,725) for the customers who are using non-mobile devices to make purchases. </a:t>
            </a:r>
          </a:p>
          <a:p>
            <a:endParaRPr lang="en-US" dirty="0"/>
          </a:p>
          <a:p>
            <a:r>
              <a:rPr lang="en-US" dirty="0">
                <a:solidFill>
                  <a:srgbClr val="0070C0"/>
                </a:solidFill>
              </a:rPr>
              <a:t>RECOMMENDED: create a mobile-friendly website presentation with a streamlined flow to conversion. </a:t>
            </a:r>
          </a:p>
          <a:p>
            <a:endParaRPr lang="en-US" dirty="0"/>
          </a:p>
        </p:txBody>
      </p:sp>
      <p:sp>
        <p:nvSpPr>
          <p:cNvPr id="4" name="Slide Number Placeholder 3"/>
          <p:cNvSpPr>
            <a:spLocks noGrp="1"/>
          </p:cNvSpPr>
          <p:nvPr>
            <p:ph type="sldNum" sz="quarter" idx="10"/>
          </p:nvPr>
        </p:nvSpPr>
        <p:spPr/>
        <p:txBody>
          <a:bodyPr/>
          <a:lstStyle/>
          <a:p>
            <a:pPr>
              <a:defRPr/>
            </a:pPr>
            <a:fld id="{69C148F5-C1D0-41D1-BBA8-E8BEA94CCBD4}" type="slidenum">
              <a:rPr lang="en-US" smtClean="0"/>
              <a:pPr>
                <a:defRPr/>
              </a:pPr>
              <a:t>14</a:t>
            </a:fld>
            <a:endParaRPr lang="en-US" dirty="0"/>
          </a:p>
        </p:txBody>
      </p:sp>
    </p:spTree>
    <p:extLst>
      <p:ext uri="{BB962C8B-B14F-4D97-AF65-F5344CB8AC3E}">
        <p14:creationId xmlns:p14="http://schemas.microsoft.com/office/powerpoint/2010/main" val="2034169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i="1" u="sng" dirty="0"/>
              <a:t>Macro </a:t>
            </a:r>
            <a:r>
              <a:rPr lang="en-US" b="1" i="1" u="sng" dirty="0" err="1"/>
              <a:t>vs</a:t>
            </a:r>
            <a:r>
              <a:rPr lang="en-US" b="1" i="1" u="sng" dirty="0"/>
              <a:t> Micro Conversions</a:t>
            </a:r>
            <a:endParaRPr lang="en-US" b="1" i="1" dirty="0"/>
          </a:p>
          <a:p>
            <a:r>
              <a:rPr lang="en-US" dirty="0"/>
              <a:t>The </a:t>
            </a:r>
            <a:r>
              <a:rPr lang="en-US" b="1" dirty="0"/>
              <a:t>Macro conversion</a:t>
            </a:r>
            <a:r>
              <a:rPr lang="en-US" dirty="0"/>
              <a:t> of the website is adding a product into the cart and completing a purchase. </a:t>
            </a:r>
          </a:p>
          <a:p>
            <a:r>
              <a:rPr lang="en-US" dirty="0"/>
              <a:t>The </a:t>
            </a:r>
            <a:r>
              <a:rPr lang="en-US" b="1" dirty="0"/>
              <a:t>Micro conversion</a:t>
            </a:r>
            <a:r>
              <a:rPr lang="en-US" dirty="0"/>
              <a:t> of James Candy are the following:</a:t>
            </a:r>
          </a:p>
          <a:p>
            <a:pPr lvl="0"/>
            <a:r>
              <a:rPr lang="en-US" dirty="0"/>
              <a:t>Download a catalog </a:t>
            </a:r>
            <a:r>
              <a:rPr lang="en-US" u="sng" dirty="0">
                <a:hlinkClick r:id="rId3"/>
              </a:rPr>
              <a:t>http://www.jamescandy.com/our-catalog</a:t>
            </a:r>
            <a:endParaRPr lang="en-US" dirty="0"/>
          </a:p>
          <a:p>
            <a:pPr lvl="0"/>
            <a:r>
              <a:rPr lang="en-US" dirty="0"/>
              <a:t>Request a catalog </a:t>
            </a:r>
            <a:r>
              <a:rPr lang="en-US" u="sng" dirty="0">
                <a:hlinkClick r:id="rId3"/>
              </a:rPr>
              <a:t>http://www.jamescandy.com/our-catalog</a:t>
            </a:r>
            <a:endParaRPr lang="en-US" dirty="0"/>
          </a:p>
          <a:p>
            <a:pPr lvl="0"/>
            <a:r>
              <a:rPr lang="en-US" dirty="0"/>
              <a:t>Get Special Offers &amp; Savings </a:t>
            </a:r>
          </a:p>
          <a:p>
            <a:pPr lvl="0"/>
            <a:r>
              <a:rPr lang="en-US" dirty="0"/>
              <a:t>Review a product</a:t>
            </a:r>
          </a:p>
          <a:p>
            <a:pPr lvl="0"/>
            <a:r>
              <a:rPr lang="en-US" dirty="0"/>
              <a:t>Add to </a:t>
            </a:r>
            <a:r>
              <a:rPr lang="en-US" dirty="0" err="1"/>
              <a:t>wishlist</a:t>
            </a:r>
            <a:endParaRPr lang="en-US" dirty="0"/>
          </a:p>
          <a:p>
            <a:pPr lvl="0"/>
            <a:r>
              <a:rPr lang="en-US" dirty="0"/>
              <a:t>Call to order</a:t>
            </a:r>
          </a:p>
          <a:p>
            <a:pPr lvl="0"/>
            <a:r>
              <a:rPr lang="en-US" dirty="0"/>
              <a:t>Follow us on Facebook and Twitter</a:t>
            </a:r>
          </a:p>
          <a:p>
            <a:pPr lvl="0"/>
            <a:r>
              <a:rPr lang="en-US" dirty="0"/>
              <a:t>Contact Us</a:t>
            </a:r>
          </a:p>
          <a:p>
            <a:pPr lvl="0"/>
            <a:r>
              <a:rPr lang="en-US" dirty="0"/>
              <a:t>Share this page on Twitter, Facebook, </a:t>
            </a:r>
            <a:r>
              <a:rPr lang="en-US" dirty="0" err="1"/>
              <a:t>Pinterest</a:t>
            </a:r>
            <a:r>
              <a:rPr lang="en-US" dirty="0"/>
              <a:t> </a:t>
            </a:r>
            <a:r>
              <a:rPr lang="en-US" dirty="0" err="1"/>
              <a:t>etc</a:t>
            </a:r>
            <a:r>
              <a:rPr lang="en-US" dirty="0"/>
              <a:t> (not implemented yet)</a:t>
            </a:r>
          </a:p>
          <a:p>
            <a:pPr lvl="0"/>
            <a:r>
              <a:rPr lang="en-US" dirty="0"/>
              <a:t>Sing up for our Newsletter / Email Marketing </a:t>
            </a:r>
            <a:r>
              <a:rPr lang="en-US" dirty="0" err="1"/>
              <a:t>Campaing</a:t>
            </a:r>
            <a:r>
              <a:rPr lang="en-US" dirty="0"/>
              <a:t> (not implemented yet)</a:t>
            </a:r>
          </a:p>
          <a:p>
            <a:r>
              <a:rPr lang="en-US" dirty="0"/>
              <a:t/>
            </a:r>
            <a:br>
              <a:rPr lang="en-US" dirty="0"/>
            </a:br>
            <a:r>
              <a:rPr lang="en-US" dirty="0"/>
              <a:t>RECOMMENDED: In Google Analytics we will have to setup conversion goals for each of the micro conversions listed above. This process will be followed by multiple A/B and Multi-</a:t>
            </a:r>
            <a:r>
              <a:rPr lang="en-US" dirty="0" err="1"/>
              <a:t>Variate</a:t>
            </a:r>
            <a:r>
              <a:rPr lang="en-US" dirty="0"/>
              <a:t> (MV) Testing experiments to achieve the best conversion rate for each task. This testing process is the key to continuous improvement. That is the ‘name of the game’ when it comes to Conversion Optimization. </a:t>
            </a:r>
          </a:p>
          <a:p>
            <a:r>
              <a:rPr lang="en-US" dirty="0"/>
              <a:t>NOTE: testing will be implemented as part of the Conversion Optimization Design process underway. Thus, we can gauge results and act accordingly. </a:t>
            </a:r>
          </a:p>
          <a:p>
            <a:endParaRPr lang="en-US" dirty="0"/>
          </a:p>
        </p:txBody>
      </p:sp>
      <p:sp>
        <p:nvSpPr>
          <p:cNvPr id="4" name="Slide Number Placeholder 3"/>
          <p:cNvSpPr>
            <a:spLocks noGrp="1"/>
          </p:cNvSpPr>
          <p:nvPr>
            <p:ph type="sldNum" sz="quarter" idx="10"/>
          </p:nvPr>
        </p:nvSpPr>
        <p:spPr/>
        <p:txBody>
          <a:bodyPr/>
          <a:lstStyle/>
          <a:p>
            <a:pPr>
              <a:defRPr/>
            </a:pPr>
            <a:fld id="{69C148F5-C1D0-41D1-BBA8-E8BEA94CCBD4}" type="slidenum">
              <a:rPr lang="en-US" smtClean="0"/>
              <a:pPr>
                <a:defRPr/>
              </a:pPr>
              <a:t>15</a:t>
            </a:fld>
            <a:endParaRPr lang="en-US" dirty="0"/>
          </a:p>
        </p:txBody>
      </p:sp>
    </p:spTree>
    <p:extLst>
      <p:ext uri="{BB962C8B-B14F-4D97-AF65-F5344CB8AC3E}">
        <p14:creationId xmlns:p14="http://schemas.microsoft.com/office/powerpoint/2010/main" val="4235200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Custom Reports to maximize revenue</a:t>
            </a:r>
          </a:p>
          <a:p>
            <a:r>
              <a:rPr lang="en-US" b="1" dirty="0"/>
              <a:t>% of New Visitors VS Transactions</a:t>
            </a:r>
            <a:endParaRPr lang="en-US" dirty="0"/>
          </a:p>
          <a:p>
            <a:r>
              <a:rPr lang="en-US" dirty="0"/>
              <a:t>It gives you an idea of how new visitors are influencing the number of transactions. This metric is great when you have a campaign that sends you a lot of traffic, it will tell you right away if they are converting or not</a:t>
            </a:r>
          </a:p>
          <a:p>
            <a:r>
              <a:rPr lang="en-US" b="1" dirty="0"/>
              <a:t>Average Quantity VS Average Value</a:t>
            </a:r>
            <a:endParaRPr lang="en-US" dirty="0"/>
          </a:p>
          <a:p>
            <a:r>
              <a:rPr lang="en-US" dirty="0"/>
              <a:t>For E-Commerce websites this report is life-changing. Knowing average purchasing quantity and average purchasing value side by side is great but combining these two and analyzing the correlation between the two metrics can be a great way to improve the up selling recommended products.</a:t>
            </a:r>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pPr>
              <a:defRPr/>
            </a:pPr>
            <a:fld id="{69C148F5-C1D0-41D1-BBA8-E8BEA94CCBD4}" type="slidenum">
              <a:rPr lang="en-US" smtClean="0"/>
              <a:pPr>
                <a:defRPr/>
              </a:pPr>
              <a:t>16</a:t>
            </a:fld>
            <a:endParaRPr lang="en-US" dirty="0"/>
          </a:p>
        </p:txBody>
      </p:sp>
    </p:spTree>
    <p:extLst>
      <p:ext uri="{BB962C8B-B14F-4D97-AF65-F5344CB8AC3E}">
        <p14:creationId xmlns:p14="http://schemas.microsoft.com/office/powerpoint/2010/main" val="583542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Product Conversion Rate VS %New Visitors</a:t>
            </a:r>
            <a:endParaRPr lang="en-US" dirty="0"/>
          </a:p>
          <a:p>
            <a:r>
              <a:rPr lang="en-US" dirty="0"/>
              <a:t>This will tell us how much is the % of new visitors who are purchasing a product. This metric is questionable because most of the new visitors are not buying right away, they like to research many websites before they convert. Exceptions are websites that are selling unique products that cannot be found anywhere else but even then do not expect a very high conversion rate from first time visitors.</a:t>
            </a:r>
            <a:br>
              <a:rPr lang="en-US" dirty="0"/>
            </a:br>
            <a:endParaRPr lang="en-US" dirty="0"/>
          </a:p>
          <a:p>
            <a:r>
              <a:rPr lang="en-US" dirty="0"/>
              <a:t> </a:t>
            </a:r>
          </a:p>
          <a:p>
            <a:r>
              <a:rPr lang="en-US" b="1" dirty="0"/>
              <a:t>Unique Visitors VS Revenue</a:t>
            </a:r>
            <a:endParaRPr lang="en-US" dirty="0"/>
          </a:p>
          <a:p>
            <a:r>
              <a:rPr lang="en-US" dirty="0"/>
              <a:t>Having this information will help explaining your client how important is to increase the number of visitors. Usually but this is not a rule! the more unique visitors you have the more you sell. If you take a big picture look (over 6 months) usually you will see a correlation between these two metrics.</a:t>
            </a:r>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pPr>
              <a:defRPr/>
            </a:pPr>
            <a:fld id="{69C148F5-C1D0-41D1-BBA8-E8BEA94CCBD4}" type="slidenum">
              <a:rPr lang="en-US" smtClean="0"/>
              <a:pPr>
                <a:defRPr/>
              </a:pPr>
              <a:t>17</a:t>
            </a:fld>
            <a:endParaRPr lang="en-US" dirty="0"/>
          </a:p>
        </p:txBody>
      </p:sp>
    </p:spTree>
    <p:extLst>
      <p:ext uri="{BB962C8B-B14F-4D97-AF65-F5344CB8AC3E}">
        <p14:creationId xmlns:p14="http://schemas.microsoft.com/office/powerpoint/2010/main" val="2652101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Top Converting Traffic Sources</a:t>
            </a:r>
            <a:endParaRPr lang="en-US" dirty="0"/>
          </a:p>
          <a:p>
            <a:r>
              <a:rPr lang="en-US" dirty="0"/>
              <a:t>Knowing which marketing channel brings the most money to the business is always an asset.</a:t>
            </a:r>
            <a:br>
              <a:rPr lang="en-US" dirty="0"/>
            </a:br>
            <a:r>
              <a:rPr lang="en-US" dirty="0"/>
              <a:t/>
            </a:r>
            <a:br>
              <a:rPr lang="en-US" dirty="0"/>
            </a:br>
            <a:endParaRPr lang="en-US" dirty="0"/>
          </a:p>
          <a:p>
            <a:r>
              <a:rPr lang="en-US" b="1" dirty="0"/>
              <a:t>% Search Refinement VS Transaction</a:t>
            </a:r>
            <a:endParaRPr lang="en-US" dirty="0"/>
          </a:p>
          <a:p>
            <a:r>
              <a:rPr lang="en-US" dirty="0"/>
              <a:t>As I said site search metric is very important but having an idea if your site search returns quality result or not will not be possible without a taking a look at this report. There are multiple ways to improve the site search, for example Google site search is an option or another one can be instant suggest with thumbnails similar to </a:t>
            </a:r>
            <a:r>
              <a:rPr lang="en-US" dirty="0" err="1"/>
              <a:t>apple.com</a:t>
            </a:r>
            <a:r>
              <a:rPr lang="en-US" dirty="0"/>
              <a:t/>
            </a:r>
            <a:br>
              <a:rPr lang="en-US" dirty="0"/>
            </a:br>
            <a:endParaRPr lang="en-US" dirty="0"/>
          </a:p>
          <a:p>
            <a:r>
              <a:rPr lang="en-US" dirty="0"/>
              <a:t> </a:t>
            </a:r>
          </a:p>
          <a:p>
            <a:r>
              <a:rPr lang="en-US" dirty="0"/>
              <a:t> </a:t>
            </a:r>
          </a:p>
          <a:p>
            <a:r>
              <a:rPr lang="en-US" b="1" dirty="0"/>
              <a:t>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69C148F5-C1D0-41D1-BBA8-E8BEA94CCBD4}" type="slidenum">
              <a:rPr lang="en-US" smtClean="0"/>
              <a:pPr>
                <a:defRPr/>
              </a:pPr>
              <a:t>18</a:t>
            </a:fld>
            <a:endParaRPr lang="en-US" dirty="0"/>
          </a:p>
        </p:txBody>
      </p:sp>
    </p:spTree>
    <p:extLst>
      <p:ext uri="{BB962C8B-B14F-4D97-AF65-F5344CB8AC3E}">
        <p14:creationId xmlns:p14="http://schemas.microsoft.com/office/powerpoint/2010/main" val="2237398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Transaction VS Days To Transaction</a:t>
            </a:r>
            <a:endParaRPr lang="en-US" dirty="0"/>
          </a:p>
          <a:p>
            <a:r>
              <a:rPr lang="en-US" dirty="0"/>
              <a:t>This is similar to Days since last visit but it focuses on ecommerce stores. It is very nice to know how many days a buyer needs until he converts. If you have his email address for lead nurturing or you have a retargeting campaign setup, then the days until transaction takes place can be lower and simultaneously,  you can have a higher number of transactions.</a:t>
            </a:r>
            <a:br>
              <a:rPr lang="en-US" dirty="0"/>
            </a:br>
            <a:endParaRPr lang="en-US" dirty="0"/>
          </a:p>
          <a:p>
            <a:r>
              <a:rPr lang="en-US" b="1" dirty="0"/>
              <a:t>Social Source Value</a:t>
            </a:r>
            <a:endParaRPr lang="en-US" dirty="0"/>
          </a:p>
          <a:p>
            <a:r>
              <a:rPr lang="en-US" dirty="0"/>
              <a:t>Social Media can be a very effective traffic generator, having a traffic source that generates 40% of the visitors is great but by the end of the day we are all looking at conversions. Knowing exactly how much business social media sends us is a must especially when you are investing a decent amount of money into it.</a:t>
            </a:r>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pPr>
              <a:defRPr/>
            </a:pPr>
            <a:fld id="{69C148F5-C1D0-41D1-BBA8-E8BEA94CCBD4}" type="slidenum">
              <a:rPr lang="en-US" smtClean="0"/>
              <a:pPr>
                <a:defRPr/>
              </a:pPr>
              <a:t>19</a:t>
            </a:fld>
            <a:endParaRPr lang="en-US" dirty="0"/>
          </a:p>
        </p:txBody>
      </p:sp>
    </p:spTree>
    <p:extLst>
      <p:ext uri="{BB962C8B-B14F-4D97-AF65-F5344CB8AC3E}">
        <p14:creationId xmlns:p14="http://schemas.microsoft.com/office/powerpoint/2010/main" val="2616370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u="sng" dirty="0"/>
              <a:t>URL Canonicalization and Rewrite</a:t>
            </a:r>
            <a:r>
              <a:rPr lang="en-US" b="1" i="1" dirty="0"/>
              <a:t> </a:t>
            </a:r>
          </a:p>
          <a:p>
            <a:r>
              <a:rPr lang="en-US" dirty="0"/>
              <a:t>What we can see below is that </a:t>
            </a:r>
            <a:r>
              <a:rPr lang="en-US" u="sng" dirty="0">
                <a:hlinkClick r:id="rId3"/>
              </a:rPr>
              <a:t>http://www.jamescandy.com/shop-by-product/salt-water-taffy.html</a:t>
            </a:r>
            <a:r>
              <a:rPr lang="en-US" dirty="0"/>
              <a:t> is tracked 9 times, even if the link shows the exact same product, and the content is exactly the same on each of these URLs.</a:t>
            </a:r>
          </a:p>
          <a:p>
            <a:r>
              <a:rPr lang="en-US" dirty="0"/>
              <a:t>It is advisable to consolidate the results for what is essentially the same page, and avoid these types of reports and the struggle of trying to find the real numbers for a certain landing page. </a:t>
            </a:r>
          </a:p>
          <a:p>
            <a:r>
              <a:rPr lang="en-US" dirty="0"/>
              <a:t>RECOMMENDED: we will have to setup two the following:</a:t>
            </a:r>
          </a:p>
          <a:p>
            <a:pPr lvl="0"/>
            <a:r>
              <a:rPr lang="en-US" dirty="0"/>
              <a:t>Canonical Tags on the website will focus search crawlers on one instance of the page for better SEO</a:t>
            </a:r>
          </a:p>
          <a:p>
            <a:pPr lvl="0"/>
            <a:r>
              <a:rPr lang="en-US" dirty="0"/>
              <a:t>A Regex Filter that rewrites all the URLs and considers all the query followed links as being the same for purposes of the reporting here in Analytics. (NOTE: this is distinct from URL Re-Writing which should not be necessary in this case).</a:t>
            </a:r>
          </a:p>
          <a:p>
            <a:endParaRPr lang="en-US" dirty="0"/>
          </a:p>
        </p:txBody>
      </p:sp>
      <p:sp>
        <p:nvSpPr>
          <p:cNvPr id="4" name="Slide Number Placeholder 3"/>
          <p:cNvSpPr>
            <a:spLocks noGrp="1"/>
          </p:cNvSpPr>
          <p:nvPr>
            <p:ph type="sldNum" sz="quarter" idx="10"/>
          </p:nvPr>
        </p:nvSpPr>
        <p:spPr/>
        <p:txBody>
          <a:bodyPr/>
          <a:lstStyle/>
          <a:p>
            <a:pPr>
              <a:defRPr/>
            </a:pPr>
            <a:fld id="{69C148F5-C1D0-41D1-BBA8-E8BEA94CCBD4}" type="slidenum">
              <a:rPr lang="en-US" smtClean="0"/>
              <a:pPr>
                <a:defRPr/>
              </a:pPr>
              <a:t>20</a:t>
            </a:fld>
            <a:endParaRPr lang="en-US" dirty="0"/>
          </a:p>
        </p:txBody>
      </p:sp>
    </p:spTree>
    <p:extLst>
      <p:ext uri="{BB962C8B-B14F-4D97-AF65-F5344CB8AC3E}">
        <p14:creationId xmlns:p14="http://schemas.microsoft.com/office/powerpoint/2010/main" val="4064875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Traffic Source, Not Provided</a:t>
            </a:r>
          </a:p>
          <a:p>
            <a:r>
              <a:rPr lang="en-US" dirty="0"/>
              <a:t>A recent Google Analytics Update introduced “Not Provided”  under the keyword section. This actually hides all the keywords that were used to get on the James Candy website from the users who are logged into a </a:t>
            </a:r>
            <a:r>
              <a:rPr lang="en-US" dirty="0" err="1"/>
              <a:t>google</a:t>
            </a:r>
            <a:r>
              <a:rPr lang="en-US" dirty="0"/>
              <a:t> account. </a:t>
            </a:r>
          </a:p>
          <a:p>
            <a:r>
              <a:rPr lang="en-US" dirty="0"/>
              <a:t>To improve keyword focus, we need to have a better understanding of how almost 10% of the traffic arrived on the website. </a:t>
            </a:r>
          </a:p>
          <a:p>
            <a:r>
              <a:rPr lang="en-US" dirty="0"/>
              <a:t>RECOMMEND:  Create a custom segmentation report which will show us the number of visitors (not provided) to a particular page. By creating an additional Excel spread sheet we will determine the percentage of branded </a:t>
            </a:r>
            <a:r>
              <a:rPr lang="en-US" dirty="0" err="1"/>
              <a:t>vs</a:t>
            </a:r>
            <a:r>
              <a:rPr lang="en-US" dirty="0"/>
              <a:t> non-branded keywords and use this data to discover the keyword type they used when they landed on the website as a whole. This process is needed to identify the search terms (keyword queries) your customers are using so we can create content for better keyword focusing. You Project Manager can create this simple spreadsheet each month. It can help inform their SEO efforts, and they can share it with you for a better understanding of your organic search traffic’s keyword use. </a:t>
            </a:r>
          </a:p>
          <a:p>
            <a:r>
              <a:rPr lang="en-US" dirty="0"/>
              <a:t> </a:t>
            </a:r>
          </a:p>
          <a:p>
            <a:endParaRPr lang="en-US" dirty="0"/>
          </a:p>
        </p:txBody>
      </p:sp>
      <p:sp>
        <p:nvSpPr>
          <p:cNvPr id="4" name="Slide Number Placeholder 3"/>
          <p:cNvSpPr>
            <a:spLocks noGrp="1"/>
          </p:cNvSpPr>
          <p:nvPr>
            <p:ph type="sldNum" sz="quarter" idx="10"/>
          </p:nvPr>
        </p:nvSpPr>
        <p:spPr/>
        <p:txBody>
          <a:bodyPr/>
          <a:lstStyle/>
          <a:p>
            <a:pPr>
              <a:defRPr/>
            </a:pPr>
            <a:fld id="{69C148F5-C1D0-41D1-BBA8-E8BEA94CCBD4}" type="slidenum">
              <a:rPr lang="en-US" smtClean="0"/>
              <a:pPr>
                <a:defRPr/>
              </a:pPr>
              <a:t>21</a:t>
            </a:fld>
            <a:endParaRPr lang="en-US" dirty="0"/>
          </a:p>
        </p:txBody>
      </p:sp>
    </p:spTree>
    <p:extLst>
      <p:ext uri="{BB962C8B-B14F-4D97-AF65-F5344CB8AC3E}">
        <p14:creationId xmlns:p14="http://schemas.microsoft.com/office/powerpoint/2010/main" val="3019264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Funnels: Product Page Add to Cart VS Category Page Add to Cart performance</a:t>
            </a:r>
          </a:p>
          <a:p>
            <a:r>
              <a:rPr lang="en-US" dirty="0"/>
              <a:t>There are two ways a customer can make a purchase. This mixes results from the website and obscures the true decision page that led visitors to add an item to the cart. </a:t>
            </a:r>
          </a:p>
          <a:p>
            <a:pPr lvl="0"/>
            <a:r>
              <a:rPr lang="en-US" dirty="0"/>
              <a:t>From the product page</a:t>
            </a:r>
          </a:p>
          <a:p>
            <a:pPr lvl="0"/>
            <a:r>
              <a:rPr lang="en-US" dirty="0"/>
              <a:t>From the category page</a:t>
            </a:r>
          </a:p>
          <a:p>
            <a:r>
              <a:rPr lang="en-US" dirty="0"/>
              <a:t>To have a better understanding of how to optimize each page we will have to setup </a:t>
            </a:r>
            <a:r>
              <a:rPr lang="en-US" b="1" i="1" dirty="0"/>
              <a:t>two conversion goals</a:t>
            </a:r>
            <a:r>
              <a:rPr lang="en-US" dirty="0"/>
              <a:t>, </a:t>
            </a:r>
          </a:p>
          <a:p>
            <a:pPr lvl="0"/>
            <a:r>
              <a:rPr lang="en-US" dirty="0"/>
              <a:t>category page checkout process and </a:t>
            </a:r>
          </a:p>
          <a:p>
            <a:pPr lvl="0"/>
            <a:r>
              <a:rPr lang="en-US" dirty="0"/>
              <a:t>product page checkout process. </a:t>
            </a:r>
          </a:p>
          <a:p>
            <a:r>
              <a:rPr lang="en-US" dirty="0"/>
              <a:t>These reports will give as a perspective of how the users are behaving and a great insight of how to optimize the Add to Cart Button on each page to generate more conversions. </a:t>
            </a:r>
          </a:p>
          <a:p>
            <a:endParaRPr lang="en-US" dirty="0"/>
          </a:p>
        </p:txBody>
      </p:sp>
      <p:sp>
        <p:nvSpPr>
          <p:cNvPr id="4" name="Slide Number Placeholder 3"/>
          <p:cNvSpPr>
            <a:spLocks noGrp="1"/>
          </p:cNvSpPr>
          <p:nvPr>
            <p:ph type="sldNum" sz="quarter" idx="10"/>
          </p:nvPr>
        </p:nvSpPr>
        <p:spPr/>
        <p:txBody>
          <a:bodyPr/>
          <a:lstStyle/>
          <a:p>
            <a:pPr>
              <a:defRPr/>
            </a:pPr>
            <a:fld id="{69C148F5-C1D0-41D1-BBA8-E8BEA94CCBD4}" type="slidenum">
              <a:rPr lang="en-US" smtClean="0"/>
              <a:pPr>
                <a:defRPr/>
              </a:pPr>
              <a:t>22</a:t>
            </a:fld>
            <a:endParaRPr lang="en-US" dirty="0"/>
          </a:p>
        </p:txBody>
      </p:sp>
    </p:spTree>
    <p:extLst>
      <p:ext uri="{BB962C8B-B14F-4D97-AF65-F5344CB8AC3E}">
        <p14:creationId xmlns:p14="http://schemas.microsoft.com/office/powerpoint/2010/main" val="2155301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Make this a routine. Audit regularly. </a:t>
            </a:r>
            <a:r>
              <a:rPr lang="en-US" dirty="0"/>
              <a:t>Agencies must audit immediately upon client signup. Good Analytics data provides the actionable framework to build business logic and make the smartest marketing decisions. Quality Assurance testing is essential to good data. When you provide a sensible dashboard for this intelligence, you will be speaking the language of revenue, of verifiable facts and trends. In short, you will be speaking the language of business. That is something that your customer, likely an E-Com manager, or Operations Executives, or Product manager, will understand and appreciate. These business people cannot operate blindly (at least, not for long)! Give them the data they need to gain insights to inform decisions. </a:t>
            </a:r>
            <a:endParaRPr lang="en-US" b="1" dirty="0"/>
          </a:p>
          <a:p>
            <a:endParaRPr lang="en-US" b="1" dirty="0"/>
          </a:p>
          <a:p>
            <a:r>
              <a:rPr lang="en-US" b="1" dirty="0"/>
              <a:t>Audit with breadth (</a:t>
            </a:r>
            <a:r>
              <a:rPr lang="en-US" b="1" dirty="0" err="1"/>
              <a:t>sitewide</a:t>
            </a:r>
            <a:r>
              <a:rPr lang="en-US" b="1" dirty="0"/>
              <a:t> tag survey) and depth (filters, tags, segments). Audit frequently. </a:t>
            </a:r>
            <a:r>
              <a:rPr lang="en-US" dirty="0"/>
              <a:t>Remember, any time a developer makes a change, or a content writer edits copy, or an E-Com manager adds new products, the Analytics is subject to change and therefore, verification. </a:t>
            </a:r>
          </a:p>
        </p:txBody>
      </p:sp>
      <p:sp>
        <p:nvSpPr>
          <p:cNvPr id="4" name="Slide Number Placeholder 3"/>
          <p:cNvSpPr>
            <a:spLocks noGrp="1"/>
          </p:cNvSpPr>
          <p:nvPr>
            <p:ph type="sldNum" sz="quarter" idx="10"/>
          </p:nvPr>
        </p:nvSpPr>
        <p:spPr/>
        <p:txBody>
          <a:bodyPr/>
          <a:lstStyle/>
          <a:p>
            <a:pPr>
              <a:defRPr/>
            </a:pPr>
            <a:fld id="{69C148F5-C1D0-41D1-BBA8-E8BEA94CCBD4}" type="slidenum">
              <a:rPr lang="en-US" smtClean="0"/>
              <a:pPr>
                <a:defRPr/>
              </a:pPr>
              <a:t>4</a:t>
            </a:fld>
            <a:endParaRPr lang="en-US" dirty="0"/>
          </a:p>
        </p:txBody>
      </p:sp>
    </p:spTree>
    <p:extLst>
      <p:ext uri="{BB962C8B-B14F-4D97-AF65-F5344CB8AC3E}">
        <p14:creationId xmlns:p14="http://schemas.microsoft.com/office/powerpoint/2010/main" val="1838028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i="1" dirty="0"/>
              <a:t>Google </a:t>
            </a:r>
            <a:r>
              <a:rPr lang="en-US" b="1" i="1" dirty="0" err="1"/>
              <a:t>Inteligence</a:t>
            </a:r>
            <a:r>
              <a:rPr lang="en-US" b="1" i="1" dirty="0"/>
              <a:t> - Alerts</a:t>
            </a:r>
          </a:p>
          <a:p>
            <a:r>
              <a:rPr lang="en-US" dirty="0"/>
              <a:t>Google Analytics' Intelligence reports automatically monitor your website's traffic and highlight any significant changes. Notices can be sent out by E-mail to evoke a rapid response. </a:t>
            </a:r>
          </a:p>
          <a:p>
            <a:r>
              <a:rPr lang="en-US" dirty="0"/>
              <a:t>Any business-critical website must have custom alerts, so the webmaster can fix/take a look what caused any unusual behavior.</a:t>
            </a:r>
          </a:p>
          <a:p>
            <a:r>
              <a:rPr lang="en-US" b="1" dirty="0"/>
              <a:t>Traffic decreases by x%</a:t>
            </a:r>
            <a:endParaRPr lang="en-US" dirty="0"/>
          </a:p>
          <a:p>
            <a:r>
              <a:rPr lang="en-US" dirty="0"/>
              <a:t>This alert will inform you whenever the website gets less than x% of traffic compared to last week. It is critical to know as soon as possible to fix this issue</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69C148F5-C1D0-41D1-BBA8-E8BEA94CCBD4}" type="slidenum">
              <a:rPr lang="en-US" smtClean="0"/>
              <a:pPr>
                <a:defRPr/>
              </a:pPr>
              <a:t>23</a:t>
            </a:fld>
            <a:endParaRPr lang="en-US" dirty="0"/>
          </a:p>
        </p:txBody>
      </p:sp>
    </p:spTree>
    <p:extLst>
      <p:ext uri="{BB962C8B-B14F-4D97-AF65-F5344CB8AC3E}">
        <p14:creationId xmlns:p14="http://schemas.microsoft.com/office/powerpoint/2010/main" val="2545606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Press mentions</a:t>
            </a:r>
            <a:endParaRPr lang="en-US" dirty="0"/>
          </a:p>
          <a:p>
            <a:r>
              <a:rPr lang="en-US" dirty="0"/>
              <a:t>This alert will inform you who linked to you and send a lot of traffic. This comes great for reputation management point of view (good and bad )</a:t>
            </a:r>
          </a:p>
          <a:p>
            <a:r>
              <a:rPr lang="en-US" b="1" dirty="0"/>
              <a:t>404 page alert</a:t>
            </a:r>
            <a:endParaRPr lang="en-US" dirty="0"/>
          </a:p>
          <a:p>
            <a:r>
              <a:rPr lang="en-US" dirty="0"/>
              <a:t>This alert will let you know as soon as people are visiting parts of your website that are broken. Comes very helpful to detect broken links as quick as possible.</a:t>
            </a:r>
            <a:r>
              <a:rPr lang="en-US" b="1" dirty="0"/>
              <a:t> </a:t>
            </a:r>
            <a:endParaRPr lang="en-US" dirty="0"/>
          </a:p>
        </p:txBody>
      </p:sp>
      <p:sp>
        <p:nvSpPr>
          <p:cNvPr id="4" name="Slide Number Placeholder 3"/>
          <p:cNvSpPr>
            <a:spLocks noGrp="1"/>
          </p:cNvSpPr>
          <p:nvPr>
            <p:ph type="sldNum" sz="quarter" idx="10"/>
          </p:nvPr>
        </p:nvSpPr>
        <p:spPr/>
        <p:txBody>
          <a:bodyPr/>
          <a:lstStyle/>
          <a:p>
            <a:pPr>
              <a:defRPr/>
            </a:pPr>
            <a:fld id="{69C148F5-C1D0-41D1-BBA8-E8BEA94CCBD4}" type="slidenum">
              <a:rPr lang="en-US" smtClean="0"/>
              <a:pPr>
                <a:defRPr/>
              </a:pPr>
              <a:t>24</a:t>
            </a:fld>
            <a:endParaRPr lang="en-US" dirty="0"/>
          </a:p>
        </p:txBody>
      </p:sp>
    </p:spTree>
    <p:extLst>
      <p:ext uri="{BB962C8B-B14F-4D97-AF65-F5344CB8AC3E}">
        <p14:creationId xmlns:p14="http://schemas.microsoft.com/office/powerpoint/2010/main" val="997531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Goals Stop Working</a:t>
            </a:r>
            <a:endParaRPr lang="en-US" dirty="0"/>
          </a:p>
          <a:p>
            <a:r>
              <a:rPr lang="en-US" dirty="0" smtClean="0"/>
              <a:t>This </a:t>
            </a:r>
            <a:r>
              <a:rPr lang="en-US" dirty="0"/>
              <a:t>alert comes handy to detect whenever the website is not converting or the checkout process (website) is not working properly.</a:t>
            </a:r>
          </a:p>
          <a:p>
            <a:r>
              <a:rPr lang="en-US" b="1" dirty="0"/>
              <a:t> </a:t>
            </a:r>
            <a:endParaRPr lang="en-US" dirty="0"/>
          </a:p>
          <a:p>
            <a:r>
              <a:rPr lang="en-US" b="1" dirty="0"/>
              <a:t>Thank you for </a:t>
            </a:r>
            <a:r>
              <a:rPr lang="en-US" b="1" dirty="0" smtClean="0"/>
              <a:t>reviewing </a:t>
            </a:r>
            <a:r>
              <a:rPr lang="en-US" b="1" dirty="0"/>
              <a:t>this </a:t>
            </a:r>
            <a:r>
              <a:rPr lang="en-US" b="1" dirty="0" smtClean="0"/>
              <a:t>model Google </a:t>
            </a:r>
            <a:r>
              <a:rPr lang="en-US" b="1" dirty="0"/>
              <a:t>Analytics Audit. We think you’ll agree that there are opportunities to better understand how your visitors arrive on the website, and how well they are served once they do arrive. Through ongoing review of the data, your web business can hope to attain its best results in terms of conversions and revenue. </a:t>
            </a:r>
            <a:endParaRPr lang="en-US" dirty="0"/>
          </a:p>
          <a:p>
            <a:endParaRPr lang="en-US" dirty="0"/>
          </a:p>
          <a:p>
            <a:r>
              <a:rPr lang="en-US" dirty="0"/>
              <a:t>Try some techniques described. Please contact </a:t>
            </a:r>
            <a:r>
              <a:rPr lang="en-US" dirty="0" err="1"/>
              <a:t>WebiMax</a:t>
            </a:r>
            <a:r>
              <a:rPr lang="en-US" dirty="0"/>
              <a:t> should you require assistance. </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9C148F5-C1D0-41D1-BBA8-E8BEA94CCBD4}" type="slidenum">
              <a:rPr lang="en-US" smtClean="0"/>
              <a:pPr>
                <a:defRPr/>
              </a:pPr>
              <a:t>25</a:t>
            </a:fld>
            <a:endParaRPr lang="en-US" dirty="0"/>
          </a:p>
        </p:txBody>
      </p:sp>
    </p:spTree>
    <p:extLst>
      <p:ext uri="{BB962C8B-B14F-4D97-AF65-F5344CB8AC3E}">
        <p14:creationId xmlns:p14="http://schemas.microsoft.com/office/powerpoint/2010/main" val="1863656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Once you know the basics and the reasons why the features are important, tools can speed testing and audits. </a:t>
            </a:r>
          </a:p>
          <a:p>
            <a:r>
              <a:rPr lang="en-US" b="1" dirty="0"/>
              <a:t>WASP - http://</a:t>
            </a:r>
            <a:r>
              <a:rPr lang="en-US" b="1" dirty="0" err="1"/>
              <a:t>webanalyticssolutionprofiler.com</a:t>
            </a:r>
            <a:r>
              <a:rPr lang="en-US" b="1" dirty="0"/>
              <a:t>/ </a:t>
            </a:r>
          </a:p>
          <a:p>
            <a:r>
              <a:rPr lang="en-US" b="1" dirty="0" err="1"/>
              <a:t>FireFox</a:t>
            </a:r>
            <a:r>
              <a:rPr lang="en-US" b="1" dirty="0"/>
              <a:t> Add-On WASP allows you to do fast Quality Assurance testing on your analytics tagging without the drudgery of examining source code.</a:t>
            </a:r>
          </a:p>
          <a:p>
            <a:r>
              <a:rPr lang="en-US" b="1" dirty="0"/>
              <a:t>See and test your tags, save time, see detected values, find missing tags, detect double tagging, capture flash events, export data. Free for 20-page crawls. Paid License for those serious about audits. </a:t>
            </a:r>
          </a:p>
          <a:p>
            <a:r>
              <a:rPr lang="en-US" b="1" dirty="0"/>
              <a:t>Analytics </a:t>
            </a:r>
            <a:r>
              <a:rPr lang="en-US" b="1" dirty="0" err="1"/>
              <a:t>HealthCheck</a:t>
            </a:r>
            <a:r>
              <a:rPr lang="en-US" b="1" dirty="0"/>
              <a:t> - http://</a:t>
            </a:r>
            <a:r>
              <a:rPr lang="en-US" b="1" dirty="0" err="1"/>
              <a:t>www.analyticspros.com</a:t>
            </a:r>
            <a:r>
              <a:rPr lang="en-US" b="1" dirty="0"/>
              <a:t>/tools/health-check/</a:t>
            </a:r>
          </a:p>
          <a:p>
            <a:r>
              <a:rPr lang="en-US" b="1" dirty="0"/>
              <a:t>Analytics </a:t>
            </a:r>
            <a:r>
              <a:rPr lang="en-US" b="1" dirty="0" err="1"/>
              <a:t>HealthCheck</a:t>
            </a:r>
            <a:r>
              <a:rPr lang="en-US" b="1" dirty="0"/>
              <a:t> detects problems with Google Analytics data by scanning your Google Analytics profile, analyzing data points against a statistical model that identifies anomalies in your data caused by problems with your Google Analytics installation. Its use requires one to enable one-time authentication access to Analytics data through your own browser. Checks Google Analytics data for accuracy and reliability. Discovers problems. Pinpoints pages and domains where the problems originate. Identifies changes needed to improve your Google Analytics data reliability and usefulness</a:t>
            </a:r>
            <a:r>
              <a:rPr lang="en-US" b="1" dirty="0" smtClean="0"/>
              <a:t>.</a:t>
            </a:r>
            <a:endParaRPr lang="en-US" b="1" dirty="0"/>
          </a:p>
        </p:txBody>
      </p:sp>
      <p:sp>
        <p:nvSpPr>
          <p:cNvPr id="4" name="Slide Number Placeholder 3"/>
          <p:cNvSpPr>
            <a:spLocks noGrp="1"/>
          </p:cNvSpPr>
          <p:nvPr>
            <p:ph type="sldNum" sz="quarter" idx="10"/>
          </p:nvPr>
        </p:nvSpPr>
        <p:spPr/>
        <p:txBody>
          <a:bodyPr/>
          <a:lstStyle/>
          <a:p>
            <a:pPr>
              <a:defRPr/>
            </a:pPr>
            <a:fld id="{69C148F5-C1D0-41D1-BBA8-E8BEA94CCBD4}" type="slidenum">
              <a:rPr lang="en-US" smtClean="0"/>
              <a:pPr>
                <a:defRPr/>
              </a:pPr>
              <a:t>26</a:t>
            </a:fld>
            <a:endParaRPr lang="en-US" dirty="0"/>
          </a:p>
        </p:txBody>
      </p:sp>
    </p:spTree>
    <p:extLst>
      <p:ext uri="{BB962C8B-B14F-4D97-AF65-F5344CB8AC3E}">
        <p14:creationId xmlns:p14="http://schemas.microsoft.com/office/powerpoint/2010/main" val="1863656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ScreamingFrog</a:t>
            </a:r>
            <a:r>
              <a:rPr lang="en-US" b="1" dirty="0"/>
              <a:t> - http://</a:t>
            </a:r>
            <a:r>
              <a:rPr lang="en-US" b="1" dirty="0" err="1"/>
              <a:t>www.screamingfrog.co.uk</a:t>
            </a:r>
            <a:r>
              <a:rPr lang="en-US" b="1" dirty="0"/>
              <a:t>/</a:t>
            </a:r>
            <a:r>
              <a:rPr lang="en-US" b="1" dirty="0" err="1"/>
              <a:t>seo</a:t>
            </a:r>
            <a:r>
              <a:rPr lang="en-US" b="1" dirty="0"/>
              <a:t>-spider/ </a:t>
            </a:r>
          </a:p>
          <a:p>
            <a:r>
              <a:rPr lang="en-US" b="1" dirty="0"/>
              <a:t>This crawler has broadly-applicable features that can be customized by using custom filters. Results for licensed users can be obtained in .CSV format and then sorted variously to detect script on each page, duplicates, multiple Account codes, etc. </a:t>
            </a:r>
          </a:p>
          <a:p>
            <a:r>
              <a:rPr lang="en-US" b="1" dirty="0"/>
              <a:t>Google Analytics Application Gallery - http://</a:t>
            </a:r>
            <a:r>
              <a:rPr lang="en-US" b="1" dirty="0" err="1"/>
              <a:t>www.google.com</a:t>
            </a:r>
            <a:r>
              <a:rPr lang="en-US" b="1" dirty="0"/>
              <a:t>/analytics/apps/</a:t>
            </a:r>
          </a:p>
          <a:p>
            <a:r>
              <a:rPr lang="en-US" b="1" dirty="0"/>
              <a:t>This gallery contains applications that extend Google Analytics in new and exciting ways. They are solutions that help analysts, marketers, IT teams, and executives get more out of Google Analytics. </a:t>
            </a:r>
          </a:p>
          <a:p>
            <a:r>
              <a:rPr lang="en-US" b="1" dirty="0"/>
              <a:t>Google Analytics Applications for Site Audit - http://</a:t>
            </a:r>
            <a:r>
              <a:rPr lang="en-US" b="1" dirty="0" err="1"/>
              <a:t>www.google.com</a:t>
            </a:r>
            <a:r>
              <a:rPr lang="en-US" b="1" dirty="0"/>
              <a:t>/analytics/apps/</a:t>
            </a:r>
            <a:r>
              <a:rPr lang="en-US" b="1" dirty="0" err="1"/>
              <a:t>results?category</a:t>
            </a:r>
            <a:r>
              <a:rPr lang="en-US" b="1" dirty="0"/>
              <a:t>=Site%20Audit </a:t>
            </a:r>
            <a:endParaRPr lang="en-US" b="1" dirty="0" smtClean="0"/>
          </a:p>
          <a:p>
            <a:endParaRPr lang="en-US" b="1" dirty="0" smtClean="0"/>
          </a:p>
          <a:p>
            <a:r>
              <a:rPr lang="en-US" dirty="0" err="1"/>
              <a:t>WebiMax</a:t>
            </a:r>
            <a:r>
              <a:rPr lang="en-US" dirty="0"/>
              <a:t> has been rated #37 among the</a:t>
            </a:r>
            <a:r>
              <a:rPr lang="en-US" b="1" dirty="0"/>
              <a:t> Inc. 500 ‘2012 fastest growing companies’</a:t>
            </a:r>
            <a:r>
              <a:rPr lang="en-US" dirty="0"/>
              <a:t>. </a:t>
            </a:r>
            <a:br>
              <a:rPr lang="en-US" dirty="0"/>
            </a:br>
            <a:r>
              <a:rPr lang="en-US" dirty="0"/>
              <a:t>We would be delighted to be of assistance. Please consider us a resource. </a:t>
            </a:r>
          </a:p>
          <a:p>
            <a:endParaRPr lang="en-US" b="1" dirty="0" smtClean="0"/>
          </a:p>
          <a:p>
            <a:r>
              <a:rPr lang="en-US" b="1" dirty="0" smtClean="0"/>
              <a:t>QUESTIONS? </a:t>
            </a:r>
          </a:p>
          <a:p>
            <a:r>
              <a:rPr lang="en-US" b="1" dirty="0" smtClean="0"/>
              <a:t>PLEASE SEE THE CONTACTS ON THE FINAL SLIDE… THANK YOU! </a:t>
            </a:r>
            <a:endParaRPr lang="en-US" b="1" dirty="0"/>
          </a:p>
          <a:p>
            <a:endParaRPr lang="en-US" b="1" dirty="0"/>
          </a:p>
        </p:txBody>
      </p:sp>
      <p:sp>
        <p:nvSpPr>
          <p:cNvPr id="4" name="Slide Number Placeholder 3"/>
          <p:cNvSpPr>
            <a:spLocks noGrp="1"/>
          </p:cNvSpPr>
          <p:nvPr>
            <p:ph type="sldNum" sz="quarter" idx="10"/>
          </p:nvPr>
        </p:nvSpPr>
        <p:spPr/>
        <p:txBody>
          <a:bodyPr/>
          <a:lstStyle/>
          <a:p>
            <a:pPr>
              <a:defRPr/>
            </a:pPr>
            <a:fld id="{69C148F5-C1D0-41D1-BBA8-E8BEA94CCBD4}" type="slidenum">
              <a:rPr lang="en-US" smtClean="0"/>
              <a:pPr>
                <a:defRPr/>
              </a:pPr>
              <a:t>27</a:t>
            </a:fld>
            <a:endParaRPr lang="en-US" dirty="0"/>
          </a:p>
        </p:txBody>
      </p:sp>
    </p:spTree>
    <p:extLst>
      <p:ext uri="{BB962C8B-B14F-4D97-AF65-F5344CB8AC3E}">
        <p14:creationId xmlns:p14="http://schemas.microsoft.com/office/powerpoint/2010/main" val="1863656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Detect </a:t>
            </a:r>
            <a:r>
              <a:rPr lang="en-US" dirty="0"/>
              <a:t>the Google Analytics tracking code to be present on all the pages </a:t>
            </a:r>
          </a:p>
          <a:p>
            <a:endParaRPr lang="en-US" dirty="0"/>
          </a:p>
          <a:p>
            <a:r>
              <a:rPr lang="en-US" dirty="0" smtClean="0"/>
              <a:t>Check for OLD (Urchin) or alien (other Account Numbers) or duplicate GA </a:t>
            </a:r>
            <a:r>
              <a:rPr lang="en-US" dirty="0"/>
              <a:t>tracking code </a:t>
            </a:r>
            <a:r>
              <a:rPr lang="en-US" dirty="0" smtClean="0"/>
              <a:t>on </a:t>
            </a:r>
            <a:r>
              <a:rPr lang="en-US" dirty="0"/>
              <a:t>any of the pages.</a:t>
            </a:r>
          </a:p>
          <a:p>
            <a:endParaRPr lang="en-US" dirty="0"/>
          </a:p>
          <a:p>
            <a:r>
              <a:rPr lang="en-US" dirty="0" smtClean="0"/>
              <a:t>If </a:t>
            </a:r>
            <a:r>
              <a:rPr lang="en-US" dirty="0"/>
              <a:t>the tracking code is implemented the right number of times on all the pages</a:t>
            </a:r>
            <a:r>
              <a:rPr lang="en-US" dirty="0" smtClean="0"/>
              <a:t>, check  </a:t>
            </a:r>
            <a:r>
              <a:rPr lang="en-US" dirty="0"/>
              <a:t>the position of the </a:t>
            </a:r>
            <a:r>
              <a:rPr lang="en-US" dirty="0" smtClean="0"/>
              <a:t>code.. It should be within </a:t>
            </a:r>
            <a:r>
              <a:rPr lang="en-US" dirty="0"/>
              <a:t>the </a:t>
            </a:r>
            <a:r>
              <a:rPr lang="en-US" dirty="0" smtClean="0"/>
              <a:t>&lt;head</a:t>
            </a:r>
            <a:r>
              <a:rPr lang="en-US" dirty="0"/>
              <a:t>&gt; </a:t>
            </a:r>
            <a:r>
              <a:rPr lang="en-US" dirty="0" smtClean="0"/>
              <a:t>tags. </a:t>
            </a:r>
            <a:r>
              <a:rPr lang="en-US" dirty="0"/>
              <a:t>Google recommends to place the GA code in the head, above the closing &lt;/head&gt; tag. </a:t>
            </a:r>
          </a:p>
          <a:p>
            <a:endParaRPr lang="en-US" dirty="0" smtClean="0">
              <a:solidFill>
                <a:srgbClr val="0070C0"/>
              </a:solidFill>
            </a:endParaRPr>
          </a:p>
          <a:p>
            <a:r>
              <a:rPr lang="en-US" dirty="0"/>
              <a:t>RECOMMEND: To ensure that the accuracy of the data, move the Tracking Code above the closing head tag &lt;/head&gt; on all pages. </a:t>
            </a:r>
          </a:p>
          <a:p>
            <a:endParaRPr lang="en-US" dirty="0"/>
          </a:p>
          <a:p>
            <a:r>
              <a:rPr lang="en-US" dirty="0"/>
              <a:t>Consider adding the </a:t>
            </a:r>
            <a:r>
              <a:rPr lang="en-US" dirty="0" err="1"/>
              <a:t>PageSpeed</a:t>
            </a:r>
            <a:r>
              <a:rPr lang="en-US" dirty="0"/>
              <a:t> tracking code to the script. </a:t>
            </a:r>
          </a:p>
          <a:p>
            <a:endParaRPr lang="en-US" dirty="0"/>
          </a:p>
          <a:p>
            <a:endParaRPr lang="en-US" dirty="0">
              <a:solidFill>
                <a:srgbClr val="0070C0"/>
              </a:solidFill>
            </a:endParaRPr>
          </a:p>
          <a:p>
            <a:endParaRPr lang="en-US" dirty="0"/>
          </a:p>
        </p:txBody>
      </p:sp>
      <p:sp>
        <p:nvSpPr>
          <p:cNvPr id="4" name="Slide Number Placeholder 3"/>
          <p:cNvSpPr>
            <a:spLocks noGrp="1"/>
          </p:cNvSpPr>
          <p:nvPr>
            <p:ph type="sldNum" sz="quarter" idx="10"/>
          </p:nvPr>
        </p:nvSpPr>
        <p:spPr/>
        <p:txBody>
          <a:bodyPr/>
          <a:lstStyle/>
          <a:p>
            <a:pPr>
              <a:defRPr/>
            </a:pPr>
            <a:fld id="{69C148F5-C1D0-41D1-BBA8-E8BEA94CCBD4}" type="slidenum">
              <a:rPr lang="en-US" smtClean="0"/>
              <a:pPr>
                <a:defRPr/>
              </a:pPr>
              <a:t>6</a:t>
            </a:fld>
            <a:endParaRPr lang="en-US" dirty="0"/>
          </a:p>
        </p:txBody>
      </p:sp>
    </p:spTree>
    <p:extLst>
      <p:ext uri="{BB962C8B-B14F-4D97-AF65-F5344CB8AC3E}">
        <p14:creationId xmlns:p14="http://schemas.microsoft.com/office/powerpoint/2010/main" val="1270063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Determine whether </a:t>
            </a:r>
            <a:r>
              <a:rPr lang="en-US" b="1" i="1" dirty="0"/>
              <a:t>site search</a:t>
            </a:r>
            <a:r>
              <a:rPr lang="en-US" b="1" dirty="0"/>
              <a:t> </a:t>
            </a:r>
            <a:r>
              <a:rPr lang="en-US" b="1" dirty="0" smtClean="0"/>
              <a:t>is </a:t>
            </a:r>
            <a:r>
              <a:rPr lang="en-US" b="1" dirty="0"/>
              <a:t>being tracked.</a:t>
            </a:r>
          </a:p>
          <a:p>
            <a:endParaRPr lang="en-US" dirty="0"/>
          </a:p>
          <a:p>
            <a:r>
              <a:rPr lang="en-US" dirty="0"/>
              <a:t>When a user resorts to Site Search, it indicates two things: 1) they are motivated 2) they can’t find what they thought they </a:t>
            </a:r>
            <a:r>
              <a:rPr lang="en-US" dirty="0" smtClean="0"/>
              <a:t>would when they clicked through to your site </a:t>
            </a:r>
            <a:endParaRPr lang="en-US" dirty="0"/>
          </a:p>
          <a:p>
            <a:endParaRPr lang="en-US" dirty="0"/>
          </a:p>
          <a:p>
            <a:r>
              <a:rPr lang="en-US" dirty="0" smtClean="0"/>
              <a:t>Site </a:t>
            </a:r>
            <a:r>
              <a:rPr lang="en-US" dirty="0"/>
              <a:t>search is a valuable tool for any website. Accurately tracking what users are searching for helps you to decide what content to promote on your website, what products are the most sought-after, and what is so difficult to find that users must resort to site search to find it. </a:t>
            </a:r>
          </a:p>
        </p:txBody>
      </p:sp>
      <p:sp>
        <p:nvSpPr>
          <p:cNvPr id="4" name="Slide Number Placeholder 3"/>
          <p:cNvSpPr>
            <a:spLocks noGrp="1"/>
          </p:cNvSpPr>
          <p:nvPr>
            <p:ph type="sldNum" sz="quarter" idx="10"/>
          </p:nvPr>
        </p:nvSpPr>
        <p:spPr/>
        <p:txBody>
          <a:bodyPr/>
          <a:lstStyle/>
          <a:p>
            <a:pPr>
              <a:defRPr/>
            </a:pPr>
            <a:fld id="{69C148F5-C1D0-41D1-BBA8-E8BEA94CCBD4}" type="slidenum">
              <a:rPr lang="en-US" smtClean="0"/>
              <a:pPr>
                <a:defRPr/>
              </a:pPr>
              <a:t>7</a:t>
            </a:fld>
            <a:endParaRPr lang="en-US" dirty="0"/>
          </a:p>
        </p:txBody>
      </p:sp>
    </p:spTree>
    <p:extLst>
      <p:ext uri="{BB962C8B-B14F-4D97-AF65-F5344CB8AC3E}">
        <p14:creationId xmlns:p14="http://schemas.microsoft.com/office/powerpoint/2010/main" val="1891898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Bounces by Type of Traffic: Returning </a:t>
            </a:r>
            <a:r>
              <a:rPr lang="en-US" b="1" dirty="0"/>
              <a:t>Visitors</a:t>
            </a:r>
          </a:p>
          <a:p>
            <a:endParaRPr lang="en-US" dirty="0"/>
          </a:p>
          <a:p>
            <a:r>
              <a:rPr lang="en-US" b="1" dirty="0"/>
              <a:t>Bounce rate for returning visitors is more than 10% worse than the site's average.</a:t>
            </a:r>
          </a:p>
          <a:p>
            <a:endParaRPr lang="en-US" dirty="0"/>
          </a:p>
          <a:p>
            <a:r>
              <a:rPr lang="en-US" dirty="0"/>
              <a:t>If returning visitors are less engaged than new visitors, this could be a sign that your site isn't fostering a prolonged relationship with its visitors. To drive engaged repeat traffic, ensure that your visitors have a good reason to return to your site, such as a compelling offer or an engaging story. Be certain they land on the right page and that your email/newsletter communications are optimized to consistently add value.</a:t>
            </a:r>
          </a:p>
          <a:p>
            <a:endParaRPr lang="en-US" dirty="0"/>
          </a:p>
        </p:txBody>
      </p:sp>
      <p:sp>
        <p:nvSpPr>
          <p:cNvPr id="4" name="Slide Number Placeholder 3"/>
          <p:cNvSpPr>
            <a:spLocks noGrp="1"/>
          </p:cNvSpPr>
          <p:nvPr>
            <p:ph type="sldNum" sz="quarter" idx="10"/>
          </p:nvPr>
        </p:nvSpPr>
        <p:spPr/>
        <p:txBody>
          <a:bodyPr/>
          <a:lstStyle/>
          <a:p>
            <a:pPr>
              <a:defRPr/>
            </a:pPr>
            <a:fld id="{69C148F5-C1D0-41D1-BBA8-E8BEA94CCBD4}" type="slidenum">
              <a:rPr lang="en-US" smtClean="0"/>
              <a:pPr>
                <a:defRPr/>
              </a:pPr>
              <a:t>8</a:t>
            </a:fld>
            <a:endParaRPr lang="en-US" dirty="0"/>
          </a:p>
        </p:txBody>
      </p:sp>
    </p:spTree>
    <p:extLst>
      <p:ext uri="{BB962C8B-B14F-4D97-AF65-F5344CB8AC3E}">
        <p14:creationId xmlns:p14="http://schemas.microsoft.com/office/powerpoint/2010/main" val="894641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t>Compare Bounce Rates among Paid, New, and Returning Visitors.</a:t>
            </a:r>
          </a:p>
          <a:p>
            <a:pPr>
              <a:spcAft>
                <a:spcPts val="600"/>
              </a:spcAft>
            </a:pPr>
            <a:r>
              <a:rPr lang="en-US" b="1" dirty="0" smtClean="0"/>
              <a:t>Here</a:t>
            </a:r>
            <a:r>
              <a:rPr lang="en-US" b="1" dirty="0"/>
              <a:t>, Bounce Rate for Paid Visitors is almost 10% worse than the site's average.</a:t>
            </a:r>
            <a:endParaRPr lang="en-US" dirty="0"/>
          </a:p>
          <a:p>
            <a:r>
              <a:rPr lang="en-US" dirty="0"/>
              <a:t>Of all the traffic sources, paid search is the source you have the most control over. You control keywords, ad text, and landing pages. This traffic source can drive some of your most engaged and effective traffic. Always be sure to tie keyword and ad text to a landing page's content. </a:t>
            </a:r>
            <a:r>
              <a:rPr lang="en-US" dirty="0" err="1"/>
              <a:t>WebiMax</a:t>
            </a:r>
            <a:r>
              <a:rPr lang="en-US" dirty="0"/>
              <a:t> is looking forward to the engagement of our services to effect this and identify other ways to ensure the effectiveness of paid search.</a:t>
            </a:r>
          </a:p>
          <a:p>
            <a:endParaRPr lang="en-US" dirty="0"/>
          </a:p>
        </p:txBody>
      </p:sp>
      <p:sp>
        <p:nvSpPr>
          <p:cNvPr id="4" name="Slide Number Placeholder 3"/>
          <p:cNvSpPr>
            <a:spLocks noGrp="1"/>
          </p:cNvSpPr>
          <p:nvPr>
            <p:ph type="sldNum" sz="quarter" idx="10"/>
          </p:nvPr>
        </p:nvSpPr>
        <p:spPr/>
        <p:txBody>
          <a:bodyPr/>
          <a:lstStyle/>
          <a:p>
            <a:pPr>
              <a:defRPr/>
            </a:pPr>
            <a:fld id="{69C148F5-C1D0-41D1-BBA8-E8BEA94CCBD4}" type="slidenum">
              <a:rPr lang="en-US" smtClean="0"/>
              <a:pPr>
                <a:defRPr/>
              </a:pPr>
              <a:t>9</a:t>
            </a:fld>
            <a:endParaRPr lang="en-US" dirty="0"/>
          </a:p>
        </p:txBody>
      </p:sp>
    </p:spTree>
    <p:extLst>
      <p:ext uri="{BB962C8B-B14F-4D97-AF65-F5344CB8AC3E}">
        <p14:creationId xmlns:p14="http://schemas.microsoft.com/office/powerpoint/2010/main" val="2301267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t>Compare Bounce Rates among Paid, New, and Returning Visitors.</a:t>
            </a:r>
          </a:p>
          <a:p>
            <a:pPr>
              <a:spcAft>
                <a:spcPts val="600"/>
              </a:spcAft>
            </a:pPr>
            <a:r>
              <a:rPr lang="en-US" b="1" dirty="0" smtClean="0"/>
              <a:t>Here</a:t>
            </a:r>
            <a:r>
              <a:rPr lang="en-US" b="1" dirty="0"/>
              <a:t>, Bounce Rate for </a:t>
            </a:r>
            <a:r>
              <a:rPr lang="en-US" b="1" dirty="0" smtClean="0"/>
              <a:t>New </a:t>
            </a:r>
            <a:r>
              <a:rPr lang="en-US" b="1" dirty="0"/>
              <a:t>Visitors is </a:t>
            </a:r>
            <a:r>
              <a:rPr lang="en-US" b="1" dirty="0" smtClean="0"/>
              <a:t>on par with the </a:t>
            </a:r>
            <a:r>
              <a:rPr lang="en-US" b="1" dirty="0"/>
              <a:t>site's average.</a:t>
            </a:r>
            <a:endParaRPr lang="en-US" dirty="0"/>
          </a:p>
          <a:p>
            <a:r>
              <a:rPr lang="en-US" b="1" dirty="0"/>
              <a:t>New Visitors</a:t>
            </a:r>
            <a:endParaRPr lang="en-US" dirty="0"/>
          </a:p>
          <a:p>
            <a:r>
              <a:rPr lang="en-US" dirty="0" smtClean="0"/>
              <a:t>The </a:t>
            </a:r>
            <a:r>
              <a:rPr lang="en-US" dirty="0"/>
              <a:t>engagement level of new visitors is crucial for driving conversions. Several issues could drive bounce rate in new visitors, including campaign messaging, landing page layout, and landing page text. To better engage your new visitors, make sure you align your campaign messaging with your landing page text, optimize your calls to action, and test your landing page layouts. For more information, contact us to help you develop ways to optimize your landing pages.</a:t>
            </a:r>
          </a:p>
        </p:txBody>
      </p:sp>
      <p:sp>
        <p:nvSpPr>
          <p:cNvPr id="4" name="Slide Number Placeholder 3"/>
          <p:cNvSpPr>
            <a:spLocks noGrp="1"/>
          </p:cNvSpPr>
          <p:nvPr>
            <p:ph type="sldNum" sz="quarter" idx="10"/>
          </p:nvPr>
        </p:nvSpPr>
        <p:spPr/>
        <p:txBody>
          <a:bodyPr/>
          <a:lstStyle/>
          <a:p>
            <a:pPr>
              <a:defRPr/>
            </a:pPr>
            <a:fld id="{69C148F5-C1D0-41D1-BBA8-E8BEA94CCBD4}" type="slidenum">
              <a:rPr lang="en-US" smtClean="0"/>
              <a:pPr>
                <a:defRPr/>
              </a:pPr>
              <a:t>10</a:t>
            </a:fld>
            <a:endParaRPr lang="en-US" dirty="0"/>
          </a:p>
        </p:txBody>
      </p:sp>
    </p:spTree>
    <p:extLst>
      <p:ext uri="{BB962C8B-B14F-4D97-AF65-F5344CB8AC3E}">
        <p14:creationId xmlns:p14="http://schemas.microsoft.com/office/powerpoint/2010/main" val="2301267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Account Filters</a:t>
            </a:r>
          </a:p>
          <a:p>
            <a:endParaRPr lang="en-US" dirty="0"/>
          </a:p>
          <a:p>
            <a:r>
              <a:rPr lang="en-US" dirty="0" smtClean="0"/>
              <a:t>If there </a:t>
            </a:r>
            <a:r>
              <a:rPr lang="en-US" dirty="0"/>
              <a:t>is only one profile setup in Google </a:t>
            </a:r>
            <a:r>
              <a:rPr lang="en-US" dirty="0" smtClean="0"/>
              <a:t>Analytics, take preventative action. </a:t>
            </a:r>
          </a:p>
          <a:p>
            <a:r>
              <a:rPr lang="en-US" dirty="0" smtClean="0"/>
              <a:t>To </a:t>
            </a:r>
            <a:r>
              <a:rPr lang="en-US" dirty="0"/>
              <a:t>make sure that the data will be always accurate, create and keep a backup profile, unfiltered. </a:t>
            </a:r>
            <a:endParaRPr lang="en-US" dirty="0" smtClean="0"/>
          </a:p>
          <a:p>
            <a:r>
              <a:rPr lang="en-US" dirty="0" smtClean="0"/>
              <a:t>Some </a:t>
            </a:r>
            <a:r>
              <a:rPr lang="en-US" dirty="0"/>
              <a:t>of these other filters may be retired or re-assigned, as part of a ‘changing of the guard’. </a:t>
            </a:r>
            <a:r>
              <a:rPr lang="en-US" dirty="0" smtClean="0"/>
              <a:t>Worse, they may not be setup correctly, and there is a risk of losing a month or more of data before it is noticed. Be prepared by maintaining an unfiltered profile to preserve good data in case an issue is created.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69C148F5-C1D0-41D1-BBA8-E8BEA94CCBD4}" type="slidenum">
              <a:rPr lang="en-US" smtClean="0"/>
              <a:pPr>
                <a:defRPr/>
              </a:pPr>
              <a:t>11</a:t>
            </a:fld>
            <a:endParaRPr lang="en-US" dirty="0"/>
          </a:p>
        </p:txBody>
      </p:sp>
    </p:spTree>
    <p:extLst>
      <p:ext uri="{BB962C8B-B14F-4D97-AF65-F5344CB8AC3E}">
        <p14:creationId xmlns:p14="http://schemas.microsoft.com/office/powerpoint/2010/main" val="485167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Custom URL Tagging </a:t>
            </a:r>
          </a:p>
          <a:p>
            <a:endParaRPr lang="en-US" b="1" dirty="0"/>
          </a:p>
          <a:p>
            <a:r>
              <a:rPr lang="en-US" b="1" dirty="0" err="1" smtClean="0"/>
              <a:t>AdWords</a:t>
            </a:r>
            <a:endParaRPr lang="en-US" b="1" dirty="0"/>
          </a:p>
          <a:p>
            <a:endParaRPr lang="en-US" dirty="0"/>
          </a:p>
          <a:p>
            <a:r>
              <a:rPr lang="en-US" dirty="0"/>
              <a:t>Although summary </a:t>
            </a:r>
            <a:r>
              <a:rPr lang="en-US" dirty="0" err="1"/>
              <a:t>AdWords</a:t>
            </a:r>
            <a:r>
              <a:rPr lang="en-US" dirty="0"/>
              <a:t> information is being tracked by Google Analytics, inadequate tracking information is being generated by Google </a:t>
            </a:r>
            <a:r>
              <a:rPr lang="en-US" dirty="0" err="1"/>
              <a:t>AdWords</a:t>
            </a:r>
            <a:r>
              <a:rPr lang="en-US" dirty="0"/>
              <a:t> tracking.</a:t>
            </a:r>
          </a:p>
          <a:p>
            <a:endParaRPr lang="en-US" dirty="0"/>
          </a:p>
          <a:p>
            <a:r>
              <a:rPr lang="en-US" dirty="0"/>
              <a:t>Google </a:t>
            </a:r>
            <a:r>
              <a:rPr lang="en-US" dirty="0" err="1"/>
              <a:t>AdWords</a:t>
            </a:r>
            <a:r>
              <a:rPr lang="en-US" dirty="0"/>
              <a:t> is used by organizations to drive relevant traffic to their sites. Tracking this traffic separately from organic search is critical to determine the effectiveness of </a:t>
            </a:r>
            <a:r>
              <a:rPr lang="en-US" dirty="0" err="1"/>
              <a:t>AdWords</a:t>
            </a:r>
            <a:r>
              <a:rPr lang="en-US" dirty="0"/>
              <a:t>. </a:t>
            </a:r>
          </a:p>
          <a:p>
            <a:endParaRPr lang="en-US" dirty="0"/>
          </a:p>
          <a:p>
            <a:r>
              <a:rPr lang="en-US" b="1" dirty="0"/>
              <a:t>To improve accuracy Link your </a:t>
            </a:r>
            <a:r>
              <a:rPr lang="en-US" b="1" dirty="0" err="1"/>
              <a:t>AdWords</a:t>
            </a:r>
            <a:r>
              <a:rPr lang="en-US" b="1" dirty="0"/>
              <a:t> </a:t>
            </a:r>
            <a:r>
              <a:rPr lang="en-US" b="1" dirty="0" smtClean="0"/>
              <a:t>and/or AdSense with </a:t>
            </a:r>
            <a:r>
              <a:rPr lang="en-US" b="1" dirty="0"/>
              <a:t>the Analytics account by enabling Auto</a:t>
            </a:r>
            <a:r>
              <a:rPr lang="en-US" b="1" dirty="0" smtClean="0"/>
              <a:t>-Tagging</a:t>
            </a:r>
            <a:r>
              <a:rPr lang="en-US" b="1" dirty="0"/>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9C148F5-C1D0-41D1-BBA8-E8BEA94CCBD4}" type="slidenum">
              <a:rPr lang="en-US" smtClean="0"/>
              <a:pPr>
                <a:defRPr/>
              </a:pPr>
              <a:t>12</a:t>
            </a:fld>
            <a:endParaRPr lang="en-US" dirty="0"/>
          </a:p>
        </p:txBody>
      </p:sp>
    </p:spTree>
    <p:extLst>
      <p:ext uri="{BB962C8B-B14F-4D97-AF65-F5344CB8AC3E}">
        <p14:creationId xmlns:p14="http://schemas.microsoft.com/office/powerpoint/2010/main" val="2509517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Title_3.jpg"/>
          <p:cNvPicPr>
            <a:picLocks noChangeAspect="1"/>
          </p:cNvPicPr>
          <p:nvPr userDrawn="1"/>
        </p:nvPicPr>
        <p:blipFill>
          <a:blip r:embed="rId2" cstate="print"/>
          <a:stretch>
            <a:fillRect/>
          </a:stretch>
        </p:blipFill>
        <p:spPr>
          <a:xfrm>
            <a:off x="0" y="0"/>
            <a:ext cx="9144000" cy="6858000"/>
          </a:xfrm>
          <a:prstGeom prst="rect">
            <a:avLst/>
          </a:prstGeom>
        </p:spPr>
      </p:pic>
    </p:spTree>
  </p:cSld>
  <p:clrMapOvr>
    <a:masterClrMapping/>
  </p:clrMapOvr>
  <p:transition xmlns:p14="http://schemas.microsoft.com/office/powerpoint/2010/mai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5" name="Slide Number Placeholder 5"/>
          <p:cNvSpPr>
            <a:spLocks noGrp="1"/>
          </p:cNvSpPr>
          <p:nvPr>
            <p:ph type="sldNum" sz="quarter" idx="10"/>
          </p:nvPr>
        </p:nvSpPr>
        <p:spPr/>
        <p:txBody>
          <a:bodyPr/>
          <a:lstStyle>
            <a:lvl1pPr algn="r">
              <a:defRPr sz="1200" b="1">
                <a:solidFill>
                  <a:schemeClr val="tx1"/>
                </a:solidFill>
                <a:latin typeface="Verdana" pitchFamily="34" charset="0"/>
                <a:ea typeface="Verdana" pitchFamily="34" charset="0"/>
                <a:cs typeface="Verdana" pitchFamily="34" charset="0"/>
              </a:defRPr>
            </a:lvl1pPr>
          </a:lstStyle>
          <a:p>
            <a:pPr>
              <a:defRPr/>
            </a:pPr>
            <a:fld id="{5A53ED01-B4A0-4B71-9CCF-287C02CCB9AE}" type="slidenum">
              <a:rPr lang="en-US" smtClean="0"/>
              <a:pPr>
                <a:defRPr/>
              </a:pPr>
              <a:t>‹#›</a:t>
            </a:fld>
            <a:endParaRPr lang="en-US" dirty="0"/>
          </a:p>
        </p:txBody>
      </p:sp>
      <p:sp>
        <p:nvSpPr>
          <p:cNvPr id="7" name="Title Placeholder 1"/>
          <p:cNvSpPr>
            <a:spLocks noGrp="1"/>
          </p:cNvSpPr>
          <p:nvPr>
            <p:ph type="title"/>
          </p:nvPr>
        </p:nvSpPr>
        <p:spPr bwMode="auto">
          <a:xfrm>
            <a:off x="228600" y="76200"/>
            <a:ext cx="6553200" cy="533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1" name="Content Placeholder 10"/>
          <p:cNvSpPr>
            <a:spLocks noGrp="1"/>
          </p:cNvSpPr>
          <p:nvPr>
            <p:ph sz="quarter" idx="11"/>
          </p:nvPr>
        </p:nvSpPr>
        <p:spPr>
          <a:xfrm>
            <a:off x="304800" y="685800"/>
            <a:ext cx="8458200" cy="5562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685800"/>
            <a:ext cx="4114800" cy="5334000"/>
          </a:xfrm>
        </p:spPr>
        <p:txBody>
          <a:bodyPr>
            <a:normAutofit/>
          </a:bodyPr>
          <a:lstStyle>
            <a:lvl1pPr>
              <a:buClr>
                <a:srgbClr val="0096D7"/>
              </a:buClr>
              <a:buSzPct val="125000"/>
              <a:buFont typeface="Arial" pitchFamily="34" charset="0"/>
              <a:buChar char="•"/>
              <a:defRPr sz="1800" b="1">
                <a:solidFill>
                  <a:srgbClr val="0096D8"/>
                </a:solidFill>
                <a:latin typeface="Verdana" pitchFamily="34" charset="0"/>
                <a:ea typeface="Verdana" pitchFamily="34" charset="0"/>
                <a:cs typeface="Verdana" pitchFamily="34" charset="0"/>
              </a:defRPr>
            </a:lvl1pPr>
            <a:lvl2pPr>
              <a:buClr>
                <a:srgbClr val="0096D7"/>
              </a:buClr>
              <a:buSzPct val="125000"/>
              <a:buFont typeface="Arial" pitchFamily="34" charset="0"/>
              <a:buChar char="•"/>
              <a:defRPr sz="1800" b="1">
                <a:latin typeface="Verdana" pitchFamily="34" charset="0"/>
                <a:ea typeface="Verdana" pitchFamily="34" charset="0"/>
                <a:cs typeface="Verdana" pitchFamily="34" charset="0"/>
              </a:defRPr>
            </a:lvl2pPr>
            <a:lvl3pPr>
              <a:buClr>
                <a:srgbClr val="0096D7"/>
              </a:buClr>
              <a:buSzPct val="125000"/>
              <a:buFont typeface="Arial" pitchFamily="34" charset="0"/>
              <a:buChar char="•"/>
              <a:defRPr sz="1800">
                <a:latin typeface="Verdana" pitchFamily="34" charset="0"/>
                <a:ea typeface="Verdana" pitchFamily="34" charset="0"/>
                <a:cs typeface="Verdana" pitchFamily="34" charset="0"/>
              </a:defRPr>
            </a:lvl3pPr>
            <a:lvl4pPr>
              <a:buClr>
                <a:srgbClr val="0096D7"/>
              </a:buClr>
              <a:buSzPct val="125000"/>
              <a:buFont typeface="Arial" pitchFamily="34" charset="0"/>
              <a:buChar char="•"/>
              <a:defRPr sz="1600">
                <a:latin typeface="Verdana" pitchFamily="34" charset="0"/>
                <a:ea typeface="Verdana" pitchFamily="34" charset="0"/>
                <a:cs typeface="Verdana" pitchFamily="34" charset="0"/>
              </a:defRPr>
            </a:lvl4pPr>
            <a:lvl5pPr>
              <a:buClr>
                <a:srgbClr val="0096D7"/>
              </a:buClr>
              <a:buSzPct val="125000"/>
              <a:buFont typeface="Arial" pitchFamily="34" charset="0"/>
              <a:buChar char="•"/>
              <a:defRPr sz="1600">
                <a:latin typeface="Verdana" pitchFamily="34" charset="0"/>
                <a:ea typeface="Verdana" pitchFamily="34" charset="0"/>
                <a:cs typeface="Verdana"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724400" y="685800"/>
            <a:ext cx="4114800" cy="5334000"/>
          </a:xfrm>
        </p:spPr>
        <p:txBody>
          <a:bodyPr/>
          <a:lstStyle>
            <a:lvl1pPr>
              <a:buClr>
                <a:srgbClr val="0096D7"/>
              </a:buClr>
              <a:buSzPct val="125000"/>
              <a:buFont typeface="Arial" pitchFamily="34" charset="0"/>
              <a:buChar char="•"/>
              <a:defRPr sz="1800" b="1">
                <a:solidFill>
                  <a:srgbClr val="0096D8"/>
                </a:solidFill>
                <a:latin typeface="Verdana" pitchFamily="34" charset="0"/>
                <a:ea typeface="Verdana" pitchFamily="34" charset="0"/>
                <a:cs typeface="Verdana" pitchFamily="34" charset="0"/>
              </a:defRPr>
            </a:lvl1pPr>
            <a:lvl2pPr>
              <a:buClr>
                <a:srgbClr val="0096D7"/>
              </a:buClr>
              <a:buSzPct val="125000"/>
              <a:buFont typeface="Arial" pitchFamily="34" charset="0"/>
              <a:buChar char="•"/>
              <a:defRPr sz="1800" b="1">
                <a:latin typeface="Verdana" pitchFamily="34" charset="0"/>
                <a:ea typeface="Verdana" pitchFamily="34" charset="0"/>
                <a:cs typeface="Verdana" pitchFamily="34" charset="0"/>
              </a:defRPr>
            </a:lvl2pPr>
            <a:lvl3pPr>
              <a:buClr>
                <a:srgbClr val="0096D7"/>
              </a:buClr>
              <a:buSzPct val="125000"/>
              <a:buFont typeface="Arial" pitchFamily="34" charset="0"/>
              <a:buChar char="•"/>
              <a:defRPr sz="1800">
                <a:latin typeface="Verdana" pitchFamily="34" charset="0"/>
                <a:ea typeface="Verdana" pitchFamily="34" charset="0"/>
                <a:cs typeface="Verdana" pitchFamily="34" charset="0"/>
              </a:defRPr>
            </a:lvl3pPr>
            <a:lvl4pPr>
              <a:buClr>
                <a:srgbClr val="0096D7"/>
              </a:buClr>
              <a:buSzPct val="125000"/>
              <a:buFont typeface="Arial" pitchFamily="34" charset="0"/>
              <a:buChar char="•"/>
              <a:defRPr sz="1600">
                <a:latin typeface="Verdana" pitchFamily="34" charset="0"/>
                <a:ea typeface="Verdana" pitchFamily="34" charset="0"/>
                <a:cs typeface="Verdana" pitchFamily="34" charset="0"/>
              </a:defRPr>
            </a:lvl4pPr>
            <a:lvl5pPr>
              <a:buClr>
                <a:srgbClr val="0096D7"/>
              </a:buClr>
              <a:buSzPct val="125000"/>
              <a:buFont typeface="Arial" pitchFamily="34" charset="0"/>
              <a:buChar char="•"/>
              <a:defRPr sz="1600">
                <a:latin typeface="Verdana" pitchFamily="34" charset="0"/>
                <a:ea typeface="Verdana" pitchFamily="34" charset="0"/>
                <a:cs typeface="Verdana"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0"/>
          </p:nvPr>
        </p:nvSpPr>
        <p:spPr/>
        <p:txBody>
          <a:bodyPr/>
          <a:lstStyle>
            <a:lvl1pPr algn="r">
              <a:defRPr sz="1200" b="1">
                <a:solidFill>
                  <a:schemeClr val="tx1"/>
                </a:solidFill>
                <a:latin typeface="Verdana" pitchFamily="34" charset="0"/>
                <a:ea typeface="Verdana" pitchFamily="34" charset="0"/>
                <a:cs typeface="Verdana" pitchFamily="34" charset="0"/>
              </a:defRPr>
            </a:lvl1pPr>
          </a:lstStyle>
          <a:p>
            <a:pPr>
              <a:defRPr/>
            </a:pPr>
            <a:fld id="{D9F5A882-A82E-43C4-BEEE-C63B19B7C1EF}" type="slidenum">
              <a:rPr lang="en-US" smtClean="0"/>
              <a:pPr>
                <a:defRPr/>
              </a:pPr>
              <a:t>‹#›</a:t>
            </a:fld>
            <a:endParaRPr lang="en-US" dirty="0"/>
          </a:p>
        </p:txBody>
      </p:sp>
      <p:sp>
        <p:nvSpPr>
          <p:cNvPr id="8" name="Title Placeholder 1"/>
          <p:cNvSpPr>
            <a:spLocks noGrp="1"/>
          </p:cNvSpPr>
          <p:nvPr>
            <p:ph type="title"/>
          </p:nvPr>
        </p:nvSpPr>
        <p:spPr bwMode="auto">
          <a:xfrm>
            <a:off x="228600" y="76200"/>
            <a:ext cx="6553200" cy="533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Tree>
  </p:cSld>
  <p:clrMapOvr>
    <a:masterClrMapping/>
  </p:clrMapOvr>
  <p:transition xmlns:p14="http://schemas.microsoft.com/office/powerpoint/2010/mai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BCF3B6F-2672-4198-B1B7-FAE78CD4F8E8}" type="datetimeFigureOut">
              <a:rPr lang="en-US" smtClean="0"/>
              <a:pPr/>
              <a:t>9/1/12</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ECB78E42-4052-4226-8B06-7D823FBC5602}" type="slidenum">
              <a:rPr lang="en-US" smtClean="0"/>
              <a:pPr/>
              <a:t>‹#›</a:t>
            </a:fld>
            <a:endParaRPr lang="en-US" dirty="0"/>
          </a:p>
        </p:txBody>
      </p:sp>
    </p:spTree>
    <p:extLst>
      <p:ext uri="{BB962C8B-B14F-4D97-AF65-F5344CB8AC3E}">
        <p14:creationId xmlns:p14="http://schemas.microsoft.com/office/powerpoint/2010/main" val="16310701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descr="Master.jpg"/>
          <p:cNvPicPr>
            <a:picLocks noChangeAspect="1"/>
          </p:cNvPicPr>
          <p:nvPr/>
        </p:nvPicPr>
        <p:blipFill>
          <a:blip r:embed="rId6" cstate="print"/>
          <a:stretch>
            <a:fillRect/>
          </a:stretch>
        </p:blipFill>
        <p:spPr>
          <a:xfrm>
            <a:off x="0" y="0"/>
            <a:ext cx="9144000" cy="6858000"/>
          </a:xfrm>
          <a:prstGeom prst="rect">
            <a:avLst/>
          </a:prstGeom>
        </p:spPr>
      </p:pic>
      <p:sp>
        <p:nvSpPr>
          <p:cNvPr id="1027" name="Title Placeholder 1"/>
          <p:cNvSpPr>
            <a:spLocks noGrp="1"/>
          </p:cNvSpPr>
          <p:nvPr>
            <p:ph type="title"/>
          </p:nvPr>
        </p:nvSpPr>
        <p:spPr bwMode="auto">
          <a:xfrm>
            <a:off x="228600" y="76200"/>
            <a:ext cx="6553200" cy="533400"/>
          </a:xfrm>
          <a:prstGeom prst="rect">
            <a:avLst/>
          </a:prstGeom>
          <a:noFill/>
          <a:ln w="9525">
            <a:noFill/>
            <a:miter lim="800000"/>
            <a:headEnd/>
            <a:tailEnd/>
          </a:ln>
          <a:effectLst>
            <a:outerShdw blurRad="50800" dist="25400" dir="2700000" algn="tl" rotWithShape="0">
              <a:schemeClr val="tx1"/>
            </a:outerShdw>
          </a:effec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8" name="Text Placeholder 2"/>
          <p:cNvSpPr>
            <a:spLocks noGrp="1"/>
          </p:cNvSpPr>
          <p:nvPr>
            <p:ph type="body" idx="1"/>
          </p:nvPr>
        </p:nvSpPr>
        <p:spPr bwMode="auto">
          <a:xfrm>
            <a:off x="304800" y="685800"/>
            <a:ext cx="8458200" cy="5715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8" name="Slide Number Placeholder 5"/>
          <p:cNvSpPr>
            <a:spLocks noGrp="1"/>
          </p:cNvSpPr>
          <p:nvPr>
            <p:ph type="sldNum" sz="quarter" idx="4"/>
          </p:nvPr>
        </p:nvSpPr>
        <p:spPr>
          <a:xfrm>
            <a:off x="8305800" y="6400800"/>
            <a:ext cx="609600" cy="228600"/>
          </a:xfrm>
          <a:prstGeom prst="rect">
            <a:avLst/>
          </a:prstGeom>
        </p:spPr>
        <p:txBody>
          <a:bodyPr/>
          <a:lstStyle>
            <a:lvl1pPr algn="r" fontAlgn="auto">
              <a:spcBef>
                <a:spcPts val="0"/>
              </a:spcBef>
              <a:spcAft>
                <a:spcPts val="0"/>
              </a:spcAft>
              <a:defRPr sz="1200" b="1">
                <a:solidFill>
                  <a:schemeClr val="tx1"/>
                </a:solidFill>
                <a:latin typeface="Verdana" pitchFamily="34" charset="0"/>
                <a:ea typeface="Verdana" pitchFamily="34" charset="0"/>
                <a:cs typeface="Verdana" pitchFamily="34" charset="0"/>
              </a:defRPr>
            </a:lvl1pPr>
          </a:lstStyle>
          <a:p>
            <a:pPr>
              <a:defRPr/>
            </a:pPr>
            <a:fld id="{4CFCC488-08AD-45CF-9B53-843E8DB08126}"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Lst>
  <p:transition xmlns:p14="http://schemas.microsoft.com/office/powerpoint/2010/main" spd="slow">
    <p:fade/>
  </p:transition>
  <p:hf hdr="0" ftr="0" dt="0"/>
  <p:txStyles>
    <p:titleStyle>
      <a:lvl1pPr algn="l" rtl="0" eaLnBrk="0" fontAlgn="base" hangingPunct="0">
        <a:spcBef>
          <a:spcPct val="0"/>
        </a:spcBef>
        <a:spcAft>
          <a:spcPct val="0"/>
        </a:spcAft>
        <a:defRPr sz="2000" b="1" kern="1200">
          <a:solidFill>
            <a:schemeClr val="bg1"/>
          </a:solidFill>
          <a:latin typeface="Verdana" pitchFamily="34" charset="0"/>
          <a:ea typeface="Verdana" pitchFamily="34" charset="0"/>
          <a:cs typeface="Verdana" pitchFamily="34" charset="0"/>
        </a:defRPr>
      </a:lvl1pPr>
      <a:lvl2pPr algn="r"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2pPr>
      <a:lvl3pPr algn="r"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3pPr>
      <a:lvl4pPr algn="r"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4pPr>
      <a:lvl5pPr algn="r" rtl="0" eaLnBrk="0" fontAlgn="base" hangingPunct="0">
        <a:spcBef>
          <a:spcPct val="0"/>
        </a:spcBef>
        <a:spcAft>
          <a:spcPct val="0"/>
        </a:spcAft>
        <a:defRPr sz="2000" b="1">
          <a:solidFill>
            <a:schemeClr val="tx1"/>
          </a:solidFill>
          <a:latin typeface="Verdana" pitchFamily="34" charset="0"/>
          <a:ea typeface="Verdana" pitchFamily="34" charset="0"/>
          <a:cs typeface="Verdana" pitchFamily="34" charset="0"/>
        </a:defRPr>
      </a:lvl5pPr>
      <a:lvl6pPr marL="457200" algn="r" rtl="0" fontAlgn="base">
        <a:spcBef>
          <a:spcPct val="0"/>
        </a:spcBef>
        <a:spcAft>
          <a:spcPct val="0"/>
        </a:spcAft>
        <a:defRPr sz="2000" b="1">
          <a:solidFill>
            <a:schemeClr val="tx1"/>
          </a:solidFill>
          <a:latin typeface="Verdana" pitchFamily="34" charset="0"/>
          <a:ea typeface="Verdana" pitchFamily="34" charset="0"/>
          <a:cs typeface="Verdana" pitchFamily="34" charset="0"/>
        </a:defRPr>
      </a:lvl6pPr>
      <a:lvl7pPr marL="914400" algn="r" rtl="0" fontAlgn="base">
        <a:spcBef>
          <a:spcPct val="0"/>
        </a:spcBef>
        <a:spcAft>
          <a:spcPct val="0"/>
        </a:spcAft>
        <a:defRPr sz="2000" b="1">
          <a:solidFill>
            <a:schemeClr val="tx1"/>
          </a:solidFill>
          <a:latin typeface="Verdana" pitchFamily="34" charset="0"/>
          <a:ea typeface="Verdana" pitchFamily="34" charset="0"/>
          <a:cs typeface="Verdana" pitchFamily="34" charset="0"/>
        </a:defRPr>
      </a:lvl7pPr>
      <a:lvl8pPr marL="1371600" algn="r" rtl="0" fontAlgn="base">
        <a:spcBef>
          <a:spcPct val="0"/>
        </a:spcBef>
        <a:spcAft>
          <a:spcPct val="0"/>
        </a:spcAft>
        <a:defRPr sz="2000" b="1">
          <a:solidFill>
            <a:schemeClr val="tx1"/>
          </a:solidFill>
          <a:latin typeface="Verdana" pitchFamily="34" charset="0"/>
          <a:ea typeface="Verdana" pitchFamily="34" charset="0"/>
          <a:cs typeface="Verdana" pitchFamily="34" charset="0"/>
        </a:defRPr>
      </a:lvl8pPr>
      <a:lvl9pPr marL="1828800" algn="r" rtl="0" fontAlgn="base">
        <a:spcBef>
          <a:spcPct val="0"/>
        </a:spcBef>
        <a:spcAft>
          <a:spcPct val="0"/>
        </a:spcAft>
        <a:defRPr sz="2000" b="1">
          <a:solidFill>
            <a:schemeClr val="tx1"/>
          </a:solidFill>
          <a:latin typeface="Verdana" pitchFamily="34" charset="0"/>
          <a:ea typeface="Verdana" pitchFamily="34" charset="0"/>
          <a:cs typeface="Verdana" pitchFamily="34" charset="0"/>
        </a:defRPr>
      </a:lvl9pPr>
    </p:titleStyle>
    <p:bodyStyle>
      <a:lvl1pPr marL="342900" indent="-342900" algn="l" rtl="0" eaLnBrk="0" fontAlgn="base" hangingPunct="0">
        <a:spcBef>
          <a:spcPct val="20000"/>
        </a:spcBef>
        <a:spcAft>
          <a:spcPct val="0"/>
        </a:spcAft>
        <a:buClr>
          <a:srgbClr val="0096D7"/>
        </a:buClr>
        <a:buSzPct val="125000"/>
        <a:buFont typeface="Arial" charset="0"/>
        <a:buChar char="•"/>
        <a:defRPr sz="2000" b="1" kern="1200">
          <a:solidFill>
            <a:srgbClr val="0096D8"/>
          </a:solidFill>
          <a:latin typeface="Verdana" pitchFamily="34" charset="0"/>
          <a:ea typeface="Verdana" pitchFamily="34" charset="0"/>
          <a:cs typeface="Verdana" pitchFamily="34" charset="0"/>
        </a:defRPr>
      </a:lvl1pPr>
      <a:lvl2pPr marL="742950" indent="-285750" algn="l" rtl="0" eaLnBrk="0" fontAlgn="base" hangingPunct="0">
        <a:spcBef>
          <a:spcPct val="20000"/>
        </a:spcBef>
        <a:spcAft>
          <a:spcPct val="0"/>
        </a:spcAft>
        <a:buClr>
          <a:srgbClr val="0096D7"/>
        </a:buClr>
        <a:buSzPct val="125000"/>
        <a:buFont typeface="Arial" charset="0"/>
        <a:buChar char="•"/>
        <a:defRPr sz="2000" kern="1200">
          <a:solidFill>
            <a:schemeClr val="tx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lr>
          <a:srgbClr val="0096D7"/>
        </a:buClr>
        <a:buSzPct val="125000"/>
        <a:buFont typeface="Arial" charset="0"/>
        <a:buChar char="•"/>
        <a:defRPr sz="2000" kern="1200">
          <a:solidFill>
            <a:schemeClr val="tx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lr>
          <a:srgbClr val="0096D7"/>
        </a:buClr>
        <a:buSzPct val="125000"/>
        <a:buFont typeface="Arial" charset="0"/>
        <a:buChar char="•"/>
        <a:defRPr kern="1200">
          <a:solidFill>
            <a:schemeClr val="tx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lr>
          <a:srgbClr val="0096D7"/>
        </a:buClr>
        <a:buSzPct val="125000"/>
        <a:buFont typeface="Arial" charset="0"/>
        <a:buChar char="•"/>
        <a:defRPr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emf"/></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533573" y="2339616"/>
            <a:ext cx="184666" cy="369332"/>
          </a:xfrm>
          <a:prstGeom prst="rect">
            <a:avLst/>
          </a:prstGeom>
          <a:noFill/>
        </p:spPr>
        <p:txBody>
          <a:bodyPr wrap="none" rtlCol="0">
            <a:spAutoFit/>
          </a:bodyPr>
          <a:lstStyle/>
          <a:p>
            <a:endParaRPr lang="en-US" dirty="0"/>
          </a:p>
        </p:txBody>
      </p:sp>
      <p:pic>
        <p:nvPicPr>
          <p:cNvPr id="6" name="Picture 5" descr="Slide-Title-Webimax-Head-s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Picture 1"/>
          <p:cNvPicPr>
            <a:picLocks noChangeAspect="1"/>
          </p:cNvPicPr>
          <p:nvPr/>
        </p:nvPicPr>
        <p:blipFill>
          <a:blip r:embed="rId3"/>
          <a:stretch>
            <a:fillRect/>
          </a:stretch>
        </p:blipFill>
        <p:spPr>
          <a:xfrm>
            <a:off x="2895600" y="2438400"/>
            <a:ext cx="5612151" cy="1752600"/>
          </a:xfrm>
          <a:prstGeom prst="rect">
            <a:avLst/>
          </a:prstGeom>
          <a:ln>
            <a:noFill/>
          </a:ln>
          <a:effectLst>
            <a:outerShdw blurRad="82550" dist="88900" dir="2700000" algn="tl" rotWithShape="0">
              <a:schemeClr val="tx1">
                <a:alpha val="70000"/>
              </a:schemeClr>
            </a:outerShdw>
          </a:effectLst>
        </p:spPr>
      </p:pic>
      <p:sp>
        <p:nvSpPr>
          <p:cNvPr id="8" name="TextBox 7"/>
          <p:cNvSpPr txBox="1"/>
          <p:nvPr/>
        </p:nvSpPr>
        <p:spPr>
          <a:xfrm>
            <a:off x="2819400" y="457200"/>
            <a:ext cx="5867400" cy="1938992"/>
          </a:xfrm>
          <a:prstGeom prst="rect">
            <a:avLst/>
          </a:prstGeom>
          <a:noFill/>
          <a:effectLst>
            <a:outerShdw blurRad="50800" dist="50800" dir="2700000" algn="tl" rotWithShape="0">
              <a:prstClr val="black">
                <a:alpha val="70000"/>
              </a:prstClr>
            </a:outerShdw>
          </a:effectLst>
        </p:spPr>
        <p:txBody>
          <a:bodyPr wrap="square" rtlCol="0">
            <a:spAutoFit/>
          </a:bodyPr>
          <a:lstStyle/>
          <a:p>
            <a:r>
              <a:rPr lang="en-US" sz="6000" b="1" dirty="0" smtClean="0">
                <a:solidFill>
                  <a:schemeClr val="bg1"/>
                </a:solidFill>
                <a:latin typeface="Arial"/>
                <a:cs typeface="Arial"/>
              </a:rPr>
              <a:t>10-Step Google </a:t>
            </a:r>
            <a:r>
              <a:rPr lang="en-US" sz="6000" b="1" dirty="0">
                <a:solidFill>
                  <a:schemeClr val="bg1"/>
                </a:solidFill>
                <a:latin typeface="Arial"/>
                <a:cs typeface="Arial"/>
              </a:rPr>
              <a:t>Analytics </a:t>
            </a:r>
            <a:r>
              <a:rPr lang="en-US" sz="6000" b="1" dirty="0" smtClean="0">
                <a:solidFill>
                  <a:schemeClr val="bg1"/>
                </a:solidFill>
                <a:latin typeface="Arial"/>
                <a:cs typeface="Arial"/>
              </a:rPr>
              <a:t>Audit </a:t>
            </a:r>
            <a:endParaRPr lang="en-US" sz="6000" b="1" dirty="0">
              <a:solidFill>
                <a:schemeClr val="bg1"/>
              </a:solidFill>
              <a:latin typeface="Arial"/>
              <a:cs typeface="Arial"/>
            </a:endParaRPr>
          </a:p>
        </p:txBody>
      </p:sp>
      <p:sp>
        <p:nvSpPr>
          <p:cNvPr id="9" name="TextBox 8"/>
          <p:cNvSpPr txBox="1"/>
          <p:nvPr/>
        </p:nvSpPr>
        <p:spPr>
          <a:xfrm>
            <a:off x="2895600" y="4602540"/>
            <a:ext cx="6019800" cy="1569660"/>
          </a:xfrm>
          <a:prstGeom prst="rect">
            <a:avLst/>
          </a:prstGeom>
          <a:noFill/>
          <a:effectLst>
            <a:outerShdw blurRad="127000" dir="2700000" algn="tl" rotWithShape="0">
              <a:prstClr val="black"/>
            </a:outerShdw>
            <a:softEdge rad="50800"/>
          </a:effectLst>
        </p:spPr>
        <p:txBody>
          <a:bodyPr wrap="square" rtlCol="0">
            <a:spAutoFit/>
          </a:bodyPr>
          <a:lstStyle/>
          <a:p>
            <a:r>
              <a:rPr lang="en-US" sz="3200" b="1" dirty="0">
                <a:solidFill>
                  <a:schemeClr val="bg1"/>
                </a:solidFill>
              </a:rPr>
              <a:t>How to Ensure Accurate Insights </a:t>
            </a:r>
            <a:r>
              <a:rPr lang="en-US" sz="3200" b="1" dirty="0" smtClean="0">
                <a:solidFill>
                  <a:schemeClr val="bg1"/>
                </a:solidFill>
              </a:rPr>
              <a:t>for </a:t>
            </a:r>
            <a:r>
              <a:rPr lang="en-US" sz="3200" b="1" dirty="0">
                <a:solidFill>
                  <a:schemeClr val="bg1"/>
                </a:solidFill>
              </a:rPr>
              <a:t>Better Business </a:t>
            </a:r>
            <a:r>
              <a:rPr lang="en-US" sz="3200" b="1" dirty="0" smtClean="0">
                <a:solidFill>
                  <a:schemeClr val="bg1"/>
                </a:solidFill>
              </a:rPr>
              <a:t>Reporting &amp; Traffic Analysis</a:t>
            </a:r>
            <a:endParaRPr lang="en-US" sz="3200" b="1" dirty="0">
              <a:solidFill>
                <a:schemeClr val="bg1"/>
              </a:solidFill>
              <a:latin typeface="Arial"/>
              <a:cs typeface="Arial"/>
            </a:endParaRPr>
          </a:p>
        </p:txBody>
      </p:sp>
    </p:spTree>
    <p:extLst>
      <p:ext uri="{BB962C8B-B14F-4D97-AF65-F5344CB8AC3E}">
        <p14:creationId xmlns:p14="http://schemas.microsoft.com/office/powerpoint/2010/main" val="126626183"/>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2879" r="3578"/>
          <a:stretch/>
        </p:blipFill>
        <p:spPr>
          <a:xfrm>
            <a:off x="406400" y="2667000"/>
            <a:ext cx="8255000" cy="838200"/>
          </a:xfrm>
          <a:prstGeom prst="rect">
            <a:avLst/>
          </a:prstGeom>
        </p:spPr>
      </p:pic>
      <p:sp>
        <p:nvSpPr>
          <p:cNvPr id="2" name="Title 1"/>
          <p:cNvSpPr>
            <a:spLocks noGrp="1"/>
          </p:cNvSpPr>
          <p:nvPr>
            <p:ph type="title"/>
          </p:nvPr>
        </p:nvSpPr>
        <p:spPr/>
        <p:txBody>
          <a:bodyPr/>
          <a:lstStyle/>
          <a:p>
            <a:r>
              <a:rPr lang="en-US" dirty="0">
                <a:latin typeface="Times New Roman"/>
                <a:cs typeface="Times New Roman"/>
              </a:rPr>
              <a:t>Google Analytics Bounce Rates by Type of Traffic</a:t>
            </a:r>
            <a:endParaRPr lang="en-US" dirty="0"/>
          </a:p>
        </p:txBody>
      </p:sp>
      <p:sp>
        <p:nvSpPr>
          <p:cNvPr id="4" name="Slide Number Placeholder 3"/>
          <p:cNvSpPr>
            <a:spLocks noGrp="1"/>
          </p:cNvSpPr>
          <p:nvPr>
            <p:ph type="sldNum" sz="quarter" idx="12"/>
          </p:nvPr>
        </p:nvSpPr>
        <p:spPr/>
        <p:txBody>
          <a:bodyPr/>
          <a:lstStyle/>
          <a:p>
            <a:fld id="{ECB78E42-4052-4226-8B06-7D823FBC5602}" type="slidenum">
              <a:rPr lang="en-US" smtClean="0"/>
              <a:pPr/>
              <a:t>10</a:t>
            </a:fld>
            <a:endParaRPr lang="en-US" dirty="0"/>
          </a:p>
        </p:txBody>
      </p:sp>
      <p:sp>
        <p:nvSpPr>
          <p:cNvPr id="8" name="TextBox 7"/>
          <p:cNvSpPr txBox="1"/>
          <p:nvPr/>
        </p:nvSpPr>
        <p:spPr>
          <a:xfrm>
            <a:off x="457200" y="2183516"/>
            <a:ext cx="8229600" cy="4293484"/>
          </a:xfrm>
          <a:prstGeom prst="rect">
            <a:avLst/>
          </a:prstGeom>
          <a:noFill/>
        </p:spPr>
        <p:txBody>
          <a:bodyPr wrap="square" rtlCol="0">
            <a:spAutoFit/>
          </a:bodyPr>
          <a:lstStyle/>
          <a:p>
            <a:pPr>
              <a:spcAft>
                <a:spcPts val="600"/>
              </a:spcAft>
            </a:pPr>
            <a:r>
              <a:rPr lang="en-US" sz="2000" b="1" dirty="0" smtClean="0">
                <a:solidFill>
                  <a:srgbClr val="0096D7"/>
                </a:solidFill>
              </a:rPr>
              <a:t>Compare </a:t>
            </a:r>
            <a:r>
              <a:rPr lang="en-US" sz="2000" b="1" dirty="0">
                <a:solidFill>
                  <a:srgbClr val="0096D7"/>
                </a:solidFill>
              </a:rPr>
              <a:t>Bounce Rates among Paid, New, and Returning Visitors.</a:t>
            </a:r>
          </a:p>
          <a:p>
            <a:pPr>
              <a:spcAft>
                <a:spcPts val="600"/>
              </a:spcAft>
            </a:pPr>
            <a:endParaRPr lang="en-US" sz="1600" dirty="0"/>
          </a:p>
          <a:p>
            <a:pPr>
              <a:spcAft>
                <a:spcPts val="600"/>
              </a:spcAft>
            </a:pPr>
            <a:endParaRPr lang="en-US" sz="1600" dirty="0"/>
          </a:p>
          <a:p>
            <a:pPr>
              <a:spcAft>
                <a:spcPts val="600"/>
              </a:spcAft>
            </a:pPr>
            <a:endParaRPr lang="en-US" sz="1600" dirty="0"/>
          </a:p>
          <a:p>
            <a:pPr>
              <a:spcAft>
                <a:spcPts val="600"/>
              </a:spcAft>
            </a:pPr>
            <a:endParaRPr lang="en-US" sz="1600" dirty="0"/>
          </a:p>
          <a:p>
            <a:pPr>
              <a:spcAft>
                <a:spcPts val="600"/>
              </a:spcAft>
            </a:pPr>
            <a:endParaRPr lang="en-US" sz="1600" dirty="0"/>
          </a:p>
          <a:p>
            <a:pPr>
              <a:spcAft>
                <a:spcPts val="600"/>
              </a:spcAft>
            </a:pPr>
            <a:endParaRPr lang="en-US" sz="1600" dirty="0"/>
          </a:p>
          <a:p>
            <a:pPr>
              <a:spcAft>
                <a:spcPts val="600"/>
              </a:spcAft>
            </a:pPr>
            <a:endParaRPr lang="en-US" sz="1600" dirty="0"/>
          </a:p>
          <a:p>
            <a:pPr>
              <a:spcAft>
                <a:spcPts val="600"/>
              </a:spcAft>
            </a:pPr>
            <a:r>
              <a:rPr lang="en-US" sz="1600" b="1" dirty="0" smtClean="0"/>
              <a:t/>
            </a:r>
            <a:br>
              <a:rPr lang="en-US" sz="1600" b="1" dirty="0" smtClean="0"/>
            </a:br>
            <a:r>
              <a:rPr lang="en-US" sz="1600" b="1" dirty="0" smtClean="0"/>
              <a:t>Bounce </a:t>
            </a:r>
            <a:r>
              <a:rPr lang="en-US" sz="1600" b="1" dirty="0"/>
              <a:t>rate for </a:t>
            </a:r>
            <a:r>
              <a:rPr lang="en-US" sz="1600" b="1" dirty="0" smtClean="0"/>
              <a:t>New </a:t>
            </a:r>
            <a:r>
              <a:rPr lang="en-US" sz="1600" b="1" dirty="0"/>
              <a:t>V</a:t>
            </a:r>
            <a:r>
              <a:rPr lang="en-US" sz="1600" b="1" dirty="0" smtClean="0"/>
              <a:t>isitors </a:t>
            </a:r>
            <a:r>
              <a:rPr lang="en-US" sz="1600" b="1" dirty="0"/>
              <a:t>is </a:t>
            </a:r>
            <a:r>
              <a:rPr lang="en-US" sz="1600" b="1" dirty="0" smtClean="0"/>
              <a:t>about 13% better than the </a:t>
            </a:r>
            <a:r>
              <a:rPr lang="en-US" sz="1600" b="1" dirty="0"/>
              <a:t>site's average. </a:t>
            </a:r>
            <a:endParaRPr lang="en-US" sz="1600" b="1" dirty="0" smtClean="0"/>
          </a:p>
          <a:p>
            <a:pPr>
              <a:spcAft>
                <a:spcPts val="600"/>
              </a:spcAft>
            </a:pPr>
            <a:r>
              <a:rPr lang="en-US" sz="1600" dirty="0" smtClean="0"/>
              <a:t>Attracting and Engaging </a:t>
            </a:r>
            <a:r>
              <a:rPr lang="en-US" sz="1600" dirty="0"/>
              <a:t>N</a:t>
            </a:r>
            <a:r>
              <a:rPr lang="en-US" sz="1600" dirty="0" smtClean="0"/>
              <a:t>ew Visitors </a:t>
            </a:r>
            <a:r>
              <a:rPr lang="en-US" sz="1600" dirty="0"/>
              <a:t>is crucial for driving conversions. </a:t>
            </a:r>
            <a:r>
              <a:rPr lang="en-US" sz="1600" dirty="0" smtClean="0"/>
              <a:t>Issues driving </a:t>
            </a:r>
            <a:r>
              <a:rPr lang="en-US" sz="1600" dirty="0"/>
              <a:t>bounce rate in new </a:t>
            </a:r>
            <a:r>
              <a:rPr lang="en-US" sz="1600" dirty="0" smtClean="0"/>
              <a:t>visitors include </a:t>
            </a:r>
            <a:r>
              <a:rPr lang="en-US" sz="1600" dirty="0"/>
              <a:t>campaign messaging, landing page </a:t>
            </a:r>
            <a:r>
              <a:rPr lang="en-US" sz="1600" dirty="0" smtClean="0"/>
              <a:t>layout and content. Integrate all of </a:t>
            </a:r>
            <a:r>
              <a:rPr lang="en-US" sz="1600" dirty="0"/>
              <a:t>your campaign messaging with your landing page text, optimize your calls to action, and test your landing page layouts. </a:t>
            </a:r>
          </a:p>
        </p:txBody>
      </p:sp>
      <p:sp>
        <p:nvSpPr>
          <p:cNvPr id="9" name="Rectangle 8"/>
          <p:cNvSpPr/>
          <p:nvPr/>
        </p:nvSpPr>
        <p:spPr>
          <a:xfrm>
            <a:off x="457200" y="762000"/>
            <a:ext cx="8229599" cy="1384995"/>
          </a:xfrm>
          <a:prstGeom prst="rect">
            <a:avLst/>
          </a:prstGeom>
        </p:spPr>
        <p:txBody>
          <a:bodyPr wrap="square">
            <a:spAutoFit/>
          </a:bodyPr>
          <a:lstStyle/>
          <a:p>
            <a:r>
              <a:rPr lang="en-US" sz="4200" b="1" dirty="0" smtClean="0">
                <a:solidFill>
                  <a:schemeClr val="bg1">
                    <a:lumMod val="50000"/>
                  </a:schemeClr>
                </a:solidFill>
              </a:rPr>
              <a:t>3. Bounces by Type of Traffic:</a:t>
            </a:r>
          </a:p>
          <a:p>
            <a:r>
              <a:rPr lang="en-US" sz="4200" b="1" dirty="0">
                <a:solidFill>
                  <a:schemeClr val="bg1">
                    <a:lumMod val="50000"/>
                  </a:schemeClr>
                </a:solidFill>
              </a:rPr>
              <a:t> </a:t>
            </a:r>
            <a:r>
              <a:rPr lang="en-US" sz="4200" b="1" dirty="0" smtClean="0">
                <a:solidFill>
                  <a:schemeClr val="bg1">
                    <a:lumMod val="50000"/>
                  </a:schemeClr>
                </a:solidFill>
              </a:rPr>
              <a:t>   </a:t>
            </a:r>
            <a:r>
              <a:rPr lang="en-US" sz="4200" dirty="0" smtClean="0">
                <a:solidFill>
                  <a:schemeClr val="bg1">
                    <a:lumMod val="50000"/>
                  </a:schemeClr>
                </a:solidFill>
              </a:rPr>
              <a:t>New Visitors</a:t>
            </a:r>
            <a:endParaRPr lang="en-US" dirty="0"/>
          </a:p>
        </p:txBody>
      </p:sp>
      <p:sp>
        <p:nvSpPr>
          <p:cNvPr id="13" name="Rounded Rectangle 12"/>
          <p:cNvSpPr/>
          <p:nvPr/>
        </p:nvSpPr>
        <p:spPr>
          <a:xfrm>
            <a:off x="7391400" y="2819400"/>
            <a:ext cx="1295400" cy="6858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rotWithShape="1">
          <a:blip r:embed="rId4"/>
          <a:srcRect l="83470" t="21212" r="4297" b="9091"/>
          <a:stretch/>
        </p:blipFill>
        <p:spPr>
          <a:xfrm>
            <a:off x="3276600" y="3505199"/>
            <a:ext cx="2438400" cy="1319605"/>
          </a:xfrm>
          <a:prstGeom prst="rect">
            <a:avLst/>
          </a:prstGeom>
        </p:spPr>
      </p:pic>
      <p:sp>
        <p:nvSpPr>
          <p:cNvPr id="12" name="Bent Arrow 11"/>
          <p:cNvSpPr/>
          <p:nvPr/>
        </p:nvSpPr>
        <p:spPr>
          <a:xfrm rot="10800000">
            <a:off x="4953000" y="3505200"/>
            <a:ext cx="3352800" cy="914400"/>
          </a:xfrm>
          <a:prstGeom prst="bentArrow">
            <a:avLst>
              <a:gd name="adj1" fmla="val 50000"/>
              <a:gd name="adj2" fmla="val 25000"/>
              <a:gd name="adj3" fmla="val 25000"/>
              <a:gd name="adj4" fmla="val 43750"/>
            </a:avLst>
          </a:prstGeom>
          <a:gradFill>
            <a:gsLst>
              <a:gs pos="0">
                <a:schemeClr val="accent1">
                  <a:shade val="51000"/>
                  <a:satMod val="130000"/>
                </a:schemeClr>
              </a:gs>
              <a:gs pos="60000">
                <a:schemeClr val="accent1">
                  <a:shade val="93000"/>
                  <a:satMod val="130000"/>
                </a:schemeClr>
              </a:gs>
              <a:gs pos="100000">
                <a:schemeClr val="accent1">
                  <a:shade val="94000"/>
                  <a:satMod val="135000"/>
                  <a:alpha val="0"/>
                </a:schemeClr>
              </a:gs>
            </a:gsLst>
            <a:lin ang="81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Rounded Rectangle 13"/>
          <p:cNvSpPr/>
          <p:nvPr/>
        </p:nvSpPr>
        <p:spPr>
          <a:xfrm>
            <a:off x="3200400" y="3505200"/>
            <a:ext cx="2590800" cy="12954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entagon 10"/>
          <p:cNvSpPr/>
          <p:nvPr/>
        </p:nvSpPr>
        <p:spPr>
          <a:xfrm rot="10800000">
            <a:off x="5562601" y="4495800"/>
            <a:ext cx="2743200" cy="152400"/>
          </a:xfrm>
          <a:prstGeom prst="homePlate">
            <a:avLst/>
          </a:prstGeom>
          <a:gradFill>
            <a:gsLst>
              <a:gs pos="0">
                <a:schemeClr val="accent1">
                  <a:shade val="51000"/>
                  <a:satMod val="130000"/>
                </a:schemeClr>
              </a:gs>
              <a:gs pos="49000">
                <a:schemeClr val="accent1">
                  <a:shade val="93000"/>
                  <a:satMod val="130000"/>
                </a:schemeClr>
              </a:gs>
              <a:gs pos="100000">
                <a:schemeClr val="accent1">
                  <a:shade val="94000"/>
                  <a:satMod val="135000"/>
                  <a:alpha val="0"/>
                </a:schemeClr>
              </a:gs>
            </a:gsLst>
            <a:lin ang="87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420297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a:cs typeface="Times New Roman"/>
              </a:rPr>
              <a:t>Google Analytics Profiles &amp; Filters</a:t>
            </a:r>
            <a:endParaRPr lang="en-US" dirty="0"/>
          </a:p>
        </p:txBody>
      </p:sp>
      <p:sp>
        <p:nvSpPr>
          <p:cNvPr id="4" name="Slide Number Placeholder 3"/>
          <p:cNvSpPr>
            <a:spLocks noGrp="1"/>
          </p:cNvSpPr>
          <p:nvPr>
            <p:ph type="sldNum" sz="quarter" idx="12"/>
          </p:nvPr>
        </p:nvSpPr>
        <p:spPr/>
        <p:txBody>
          <a:bodyPr/>
          <a:lstStyle/>
          <a:p>
            <a:fld id="{ECB78E42-4052-4226-8B06-7D823FBC5602}" type="slidenum">
              <a:rPr lang="en-US" smtClean="0"/>
              <a:pPr/>
              <a:t>11</a:t>
            </a:fld>
            <a:endParaRPr lang="en-US" dirty="0"/>
          </a:p>
        </p:txBody>
      </p:sp>
      <p:sp>
        <p:nvSpPr>
          <p:cNvPr id="8" name="TextBox 7"/>
          <p:cNvSpPr txBox="1"/>
          <p:nvPr/>
        </p:nvSpPr>
        <p:spPr>
          <a:xfrm>
            <a:off x="457200" y="1600200"/>
            <a:ext cx="8240464" cy="1477328"/>
          </a:xfrm>
          <a:prstGeom prst="rect">
            <a:avLst/>
          </a:prstGeom>
          <a:noFill/>
        </p:spPr>
        <p:txBody>
          <a:bodyPr wrap="square" rtlCol="0">
            <a:spAutoFit/>
          </a:bodyPr>
          <a:lstStyle/>
          <a:p>
            <a:pPr>
              <a:spcAft>
                <a:spcPts val="600"/>
              </a:spcAft>
            </a:pPr>
            <a:r>
              <a:rPr lang="en-US" sz="1600" b="1" dirty="0" smtClean="0">
                <a:solidFill>
                  <a:srgbClr val="0096D7"/>
                </a:solidFill>
              </a:rPr>
              <a:t>Setup and maintain multiple Profiles </a:t>
            </a:r>
            <a:r>
              <a:rPr lang="en-US" sz="1600" b="1" dirty="0">
                <a:solidFill>
                  <a:srgbClr val="0096D7"/>
                </a:solidFill>
              </a:rPr>
              <a:t>in Google </a:t>
            </a:r>
            <a:r>
              <a:rPr lang="en-US" sz="1600" b="1" dirty="0" smtClean="0">
                <a:solidFill>
                  <a:srgbClr val="0096D7"/>
                </a:solidFill>
              </a:rPr>
              <a:t>Analytics. </a:t>
            </a:r>
            <a:endParaRPr lang="en-US" sz="1600" b="1" dirty="0">
              <a:solidFill>
                <a:srgbClr val="0096D7"/>
              </a:solidFill>
            </a:endParaRPr>
          </a:p>
          <a:p>
            <a:pPr>
              <a:spcAft>
                <a:spcPts val="600"/>
              </a:spcAft>
            </a:pPr>
            <a:r>
              <a:rPr lang="en-US" sz="1600" dirty="0"/>
              <a:t>C</a:t>
            </a:r>
            <a:r>
              <a:rPr lang="en-US" sz="1600" dirty="0" smtClean="0"/>
              <a:t>reate </a:t>
            </a:r>
            <a:r>
              <a:rPr lang="en-US" sz="1600" dirty="0"/>
              <a:t>and </a:t>
            </a:r>
            <a:r>
              <a:rPr lang="en-US" sz="1600" dirty="0" smtClean="0"/>
              <a:t>preserve an unfiltered backup profile to </a:t>
            </a:r>
            <a:r>
              <a:rPr lang="en-US" sz="1600" dirty="0"/>
              <a:t>make sure that </a:t>
            </a:r>
            <a:r>
              <a:rPr lang="en-US" sz="1600" dirty="0" smtClean="0"/>
              <a:t>at least one set of retained </a:t>
            </a:r>
            <a:r>
              <a:rPr lang="en-US" sz="1600" dirty="0"/>
              <a:t>data will always be </a:t>
            </a:r>
            <a:r>
              <a:rPr lang="en-US" sz="1600" dirty="0" smtClean="0"/>
              <a:t>complete </a:t>
            </a:r>
            <a:r>
              <a:rPr lang="en-US" sz="1600" dirty="0"/>
              <a:t>and </a:t>
            </a:r>
            <a:r>
              <a:rPr lang="en-US" sz="1600" dirty="0" smtClean="0"/>
              <a:t>accurate. </a:t>
            </a:r>
            <a:endParaRPr lang="en-US" sz="1600" dirty="0"/>
          </a:p>
          <a:p>
            <a:pPr>
              <a:spcAft>
                <a:spcPts val="600"/>
              </a:spcAft>
            </a:pPr>
            <a:r>
              <a:rPr lang="en-US" sz="1600" dirty="0"/>
              <a:t>O</a:t>
            </a:r>
            <a:r>
              <a:rPr lang="en-US" sz="1600" dirty="0" smtClean="0"/>
              <a:t>ther </a:t>
            </a:r>
            <a:r>
              <a:rPr lang="en-US" sz="1600" dirty="0"/>
              <a:t>filters may be retired or </a:t>
            </a:r>
            <a:r>
              <a:rPr lang="en-US" sz="1600" dirty="0" smtClean="0"/>
              <a:t>revised. </a:t>
            </a:r>
            <a:r>
              <a:rPr lang="en-US" sz="1600" dirty="0"/>
              <a:t>Worse, </a:t>
            </a:r>
            <a:r>
              <a:rPr lang="en-US" sz="1600" dirty="0" smtClean="0"/>
              <a:t>exclusions </a:t>
            </a:r>
            <a:r>
              <a:rPr lang="en-US" sz="1600" dirty="0"/>
              <a:t>may not be setup correctly, </a:t>
            </a:r>
            <a:r>
              <a:rPr lang="en-US" sz="1600" dirty="0" smtClean="0"/>
              <a:t>creating </a:t>
            </a:r>
            <a:r>
              <a:rPr lang="en-US" sz="1600" dirty="0"/>
              <a:t>a risk of </a:t>
            </a:r>
            <a:r>
              <a:rPr lang="en-US" sz="1600" dirty="0" smtClean="0"/>
              <a:t>unnoticed data loss. Preserve </a:t>
            </a:r>
            <a:r>
              <a:rPr lang="en-US" sz="1600" dirty="0"/>
              <a:t>good data </a:t>
            </a:r>
            <a:r>
              <a:rPr lang="en-US" sz="1600" dirty="0" smtClean="0"/>
              <a:t>- prepare </a:t>
            </a:r>
            <a:r>
              <a:rPr lang="en-US" sz="1600" dirty="0"/>
              <a:t>an unfiltered </a:t>
            </a:r>
            <a:r>
              <a:rPr lang="en-US" sz="1600" dirty="0" smtClean="0"/>
              <a:t>profile. </a:t>
            </a:r>
            <a:endParaRPr lang="en-US" sz="1600" dirty="0"/>
          </a:p>
        </p:txBody>
      </p: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63" r="3646" b="4913"/>
          <a:stretch/>
        </p:blipFill>
        <p:spPr bwMode="auto">
          <a:xfrm>
            <a:off x="1028700" y="3270923"/>
            <a:ext cx="6934200" cy="30790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457200" y="762000"/>
            <a:ext cx="8229599" cy="738664"/>
          </a:xfrm>
          <a:prstGeom prst="rect">
            <a:avLst/>
          </a:prstGeom>
        </p:spPr>
        <p:txBody>
          <a:bodyPr wrap="square">
            <a:spAutoFit/>
          </a:bodyPr>
          <a:lstStyle/>
          <a:p>
            <a:r>
              <a:rPr lang="en-US" sz="4200" b="1" dirty="0" smtClean="0">
                <a:solidFill>
                  <a:schemeClr val="bg1">
                    <a:lumMod val="50000"/>
                  </a:schemeClr>
                </a:solidFill>
              </a:rPr>
              <a:t>4. Review Account Filters</a:t>
            </a:r>
            <a:endParaRPr lang="en-US" dirty="0"/>
          </a:p>
        </p:txBody>
      </p:sp>
      <p:sp>
        <p:nvSpPr>
          <p:cNvPr id="3" name="Rounded Rectangle 2"/>
          <p:cNvSpPr/>
          <p:nvPr/>
        </p:nvSpPr>
        <p:spPr>
          <a:xfrm>
            <a:off x="4343400" y="3175000"/>
            <a:ext cx="1066800" cy="609600"/>
          </a:xfrm>
          <a:prstGeom prst="roundRect">
            <a:avLst/>
          </a:prstGeom>
          <a:noFill/>
          <a:ln w="190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358173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a:cs typeface="Times New Roman"/>
              </a:rPr>
              <a:t>Google Analytics Custom URL Tagging</a:t>
            </a:r>
            <a:endParaRPr lang="en-US" dirty="0"/>
          </a:p>
        </p:txBody>
      </p:sp>
      <p:sp>
        <p:nvSpPr>
          <p:cNvPr id="4" name="Slide Number Placeholder 3"/>
          <p:cNvSpPr>
            <a:spLocks noGrp="1"/>
          </p:cNvSpPr>
          <p:nvPr>
            <p:ph type="sldNum" sz="quarter" idx="12"/>
          </p:nvPr>
        </p:nvSpPr>
        <p:spPr/>
        <p:txBody>
          <a:bodyPr/>
          <a:lstStyle/>
          <a:p>
            <a:fld id="{ECB78E42-4052-4226-8B06-7D823FBC5602}" type="slidenum">
              <a:rPr lang="en-US" smtClean="0"/>
              <a:pPr/>
              <a:t>12</a:t>
            </a:fld>
            <a:endParaRPr lang="en-US" dirty="0"/>
          </a:p>
        </p:txBody>
      </p:sp>
      <p:sp>
        <p:nvSpPr>
          <p:cNvPr id="8" name="TextBox 7"/>
          <p:cNvSpPr txBox="1"/>
          <p:nvPr/>
        </p:nvSpPr>
        <p:spPr>
          <a:xfrm>
            <a:off x="457200" y="1631752"/>
            <a:ext cx="8305800" cy="5124480"/>
          </a:xfrm>
          <a:prstGeom prst="rect">
            <a:avLst/>
          </a:prstGeom>
          <a:noFill/>
        </p:spPr>
        <p:txBody>
          <a:bodyPr wrap="square" rtlCol="0">
            <a:spAutoFit/>
          </a:bodyPr>
          <a:lstStyle/>
          <a:p>
            <a:pPr>
              <a:spcAft>
                <a:spcPts val="600"/>
              </a:spcAft>
            </a:pPr>
            <a:r>
              <a:rPr lang="en-US" sz="1600" b="1" dirty="0" smtClean="0">
                <a:solidFill>
                  <a:srgbClr val="0096D7"/>
                </a:solidFill>
              </a:rPr>
              <a:t>Make </a:t>
            </a:r>
            <a:r>
              <a:rPr lang="en-US" sz="1600" b="1" dirty="0">
                <a:solidFill>
                  <a:srgbClr val="0096D7"/>
                </a:solidFill>
              </a:rPr>
              <a:t>inbound </a:t>
            </a:r>
            <a:r>
              <a:rPr lang="en-US" sz="1600" b="1" dirty="0" smtClean="0">
                <a:solidFill>
                  <a:srgbClr val="0096D7"/>
                </a:solidFill>
              </a:rPr>
              <a:t>traffic </a:t>
            </a:r>
            <a:r>
              <a:rPr lang="en-US" sz="1600" b="1" dirty="0">
                <a:solidFill>
                  <a:srgbClr val="0096D7"/>
                </a:solidFill>
              </a:rPr>
              <a:t>attributable at a granular </a:t>
            </a:r>
            <a:r>
              <a:rPr lang="en-US" sz="1600" b="1" dirty="0" smtClean="0">
                <a:solidFill>
                  <a:srgbClr val="0096D7"/>
                </a:solidFill>
              </a:rPr>
              <a:t>level. </a:t>
            </a:r>
          </a:p>
          <a:p>
            <a:pPr>
              <a:spcAft>
                <a:spcPts val="600"/>
              </a:spcAft>
            </a:pPr>
            <a:r>
              <a:rPr lang="en-US" sz="1600" dirty="0" smtClean="0"/>
              <a:t>Enable </a:t>
            </a:r>
            <a:r>
              <a:rPr lang="en-US" sz="1600" i="1" dirty="0">
                <a:solidFill>
                  <a:srgbClr val="0096D7"/>
                </a:solidFill>
              </a:rPr>
              <a:t>Auto-Tagging </a:t>
            </a:r>
            <a:r>
              <a:rPr lang="en-US" sz="1600" dirty="0" smtClean="0"/>
              <a:t>for </a:t>
            </a:r>
            <a:r>
              <a:rPr lang="en-US" sz="1600" i="1" dirty="0" err="1" smtClean="0"/>
              <a:t>AdWords</a:t>
            </a:r>
            <a:r>
              <a:rPr lang="en-US" sz="1600" dirty="0" smtClean="0"/>
              <a:t>. </a:t>
            </a:r>
            <a:r>
              <a:rPr lang="en-US" sz="1600" dirty="0"/>
              <a:t>For other types of campaigns, use </a:t>
            </a:r>
            <a:r>
              <a:rPr lang="en-US" sz="1600" i="1" dirty="0">
                <a:solidFill>
                  <a:srgbClr val="0096D7"/>
                </a:solidFill>
              </a:rPr>
              <a:t>URL Builder</a:t>
            </a:r>
            <a:r>
              <a:rPr lang="en-US" sz="1600" dirty="0"/>
              <a:t>.</a:t>
            </a:r>
            <a:endParaRPr lang="en-US" sz="1600" dirty="0" smtClean="0"/>
          </a:p>
          <a:p>
            <a:pPr>
              <a:spcAft>
                <a:spcPts val="600"/>
              </a:spcAft>
            </a:pPr>
            <a:r>
              <a:rPr lang="en-US" sz="1600" b="1" i="1" dirty="0" smtClean="0"/>
              <a:t>Google </a:t>
            </a:r>
            <a:r>
              <a:rPr lang="en-US" sz="1600" b="1" i="1" dirty="0" err="1"/>
              <a:t>AdWords</a:t>
            </a:r>
            <a:r>
              <a:rPr lang="en-US" sz="1600" b="1" i="1" dirty="0"/>
              <a:t> </a:t>
            </a:r>
            <a:r>
              <a:rPr lang="en-US" sz="1600" dirty="0" smtClean="0"/>
              <a:t>drives relevant, motivated </a:t>
            </a:r>
            <a:r>
              <a:rPr lang="en-US" sz="1600" dirty="0"/>
              <a:t>traffic to </a:t>
            </a:r>
            <a:r>
              <a:rPr lang="en-US" sz="1600" dirty="0" smtClean="0"/>
              <a:t>websites</a:t>
            </a:r>
            <a:r>
              <a:rPr lang="en-US" sz="1600" dirty="0"/>
              <a:t>. </a:t>
            </a:r>
            <a:r>
              <a:rPr lang="en-US" sz="1600" dirty="0" smtClean="0"/>
              <a:t>Go beyond summary ’organic VS paid’ </a:t>
            </a:r>
            <a:r>
              <a:rPr lang="en-US" sz="1600" dirty="0"/>
              <a:t>information to determine the effectiveness of </a:t>
            </a:r>
            <a:r>
              <a:rPr lang="en-US" sz="1600" i="1" dirty="0" err="1"/>
              <a:t>AdWords</a:t>
            </a:r>
            <a:r>
              <a:rPr lang="en-US" sz="1600" dirty="0" smtClean="0"/>
              <a:t>. Integrate your reporting in a single dashboard. Track </a:t>
            </a:r>
            <a:r>
              <a:rPr lang="en-US" sz="1600" i="1" dirty="0" err="1" smtClean="0"/>
              <a:t>AdWords</a:t>
            </a:r>
            <a:r>
              <a:rPr lang="en-US" sz="1600" dirty="0" smtClean="0"/>
              <a:t> and </a:t>
            </a:r>
            <a:r>
              <a:rPr lang="en-US" sz="1600" i="1" dirty="0" smtClean="0"/>
              <a:t>AdSense</a:t>
            </a:r>
            <a:r>
              <a:rPr lang="en-US" sz="1600" dirty="0" smtClean="0"/>
              <a:t> Accounts by linking them to your Google Analytics Profile. </a:t>
            </a:r>
          </a:p>
          <a:p>
            <a:pPr>
              <a:spcAft>
                <a:spcPts val="600"/>
              </a:spcAft>
            </a:pPr>
            <a:r>
              <a:rPr lang="en-US" sz="1600" b="1" dirty="0" smtClean="0"/>
              <a:t>Track results with </a:t>
            </a:r>
            <a:r>
              <a:rPr lang="en-US" sz="1600" b="1" dirty="0"/>
              <a:t>a spreadsheet to make sense of </a:t>
            </a:r>
            <a:r>
              <a:rPr lang="en-US" sz="1600" b="1" dirty="0" smtClean="0"/>
              <a:t>inbound traffic drivers </a:t>
            </a:r>
            <a:r>
              <a:rPr lang="en-US" sz="1600" b="1" dirty="0"/>
              <a:t>over time. </a:t>
            </a:r>
            <a:endParaRPr lang="en-US" sz="1600" b="1" dirty="0" smtClean="0"/>
          </a:p>
          <a:p>
            <a:pPr>
              <a:spcAft>
                <a:spcPts val="600"/>
              </a:spcAft>
            </a:pPr>
            <a:r>
              <a:rPr lang="en-US" sz="1600" b="1" dirty="0" smtClean="0"/>
              <a:t>Assemble </a:t>
            </a:r>
            <a:r>
              <a:rPr lang="en-US" sz="1600" b="1" dirty="0"/>
              <a:t>M</a:t>
            </a:r>
            <a:r>
              <a:rPr lang="en-US" sz="1600" b="1" dirty="0" smtClean="0"/>
              <a:t>onthly </a:t>
            </a:r>
            <a:r>
              <a:rPr lang="en-US" sz="1600" b="1" dirty="0"/>
              <a:t>R</a:t>
            </a:r>
            <a:r>
              <a:rPr lang="en-US" sz="1600" b="1" dirty="0" smtClean="0"/>
              <a:t>eports </a:t>
            </a:r>
            <a:r>
              <a:rPr lang="en-US" sz="1600" b="1" dirty="0"/>
              <a:t>or setup Intelligent Alerts. </a:t>
            </a:r>
            <a:endParaRPr lang="en-US" sz="1600" b="1" dirty="0" smtClean="0"/>
          </a:p>
          <a:p>
            <a:pPr>
              <a:spcAft>
                <a:spcPts val="600"/>
              </a:spcAft>
            </a:pPr>
            <a:endParaRPr lang="en-US" sz="1600" b="1" u="sng" dirty="0" smtClean="0">
              <a:solidFill>
                <a:srgbClr val="0096D7"/>
              </a:solidFill>
            </a:endParaRPr>
          </a:p>
          <a:p>
            <a:pPr>
              <a:spcAft>
                <a:spcPts val="600"/>
              </a:spcAft>
            </a:pPr>
            <a:endParaRPr lang="en-US" sz="1600" b="1" u="sng" dirty="0">
              <a:solidFill>
                <a:srgbClr val="0096D7"/>
              </a:solidFill>
              <a:latin typeface="Courier"/>
              <a:cs typeface="Courier"/>
            </a:endParaRPr>
          </a:p>
          <a:p>
            <a:pPr>
              <a:spcAft>
                <a:spcPts val="600"/>
              </a:spcAft>
            </a:pPr>
            <a:endParaRPr lang="en-US" sz="1600" b="1" u="sng" dirty="0" smtClean="0">
              <a:solidFill>
                <a:srgbClr val="0096D7"/>
              </a:solidFill>
              <a:latin typeface="Courier"/>
              <a:cs typeface="Courier"/>
            </a:endParaRPr>
          </a:p>
          <a:p>
            <a:pPr>
              <a:spcAft>
                <a:spcPts val="600"/>
              </a:spcAft>
            </a:pPr>
            <a:endParaRPr lang="en-US" sz="1600" b="1" u="sng" dirty="0">
              <a:solidFill>
                <a:srgbClr val="0096D7"/>
              </a:solidFill>
              <a:latin typeface="Courier"/>
              <a:cs typeface="Courier"/>
            </a:endParaRPr>
          </a:p>
          <a:p>
            <a:pPr>
              <a:spcAft>
                <a:spcPts val="600"/>
              </a:spcAft>
            </a:pPr>
            <a:r>
              <a:rPr lang="en-US" sz="1600" dirty="0" smtClean="0">
                <a:latin typeface="Courier"/>
                <a:cs typeface="Courier"/>
              </a:rPr>
              <a:t/>
            </a:r>
            <a:br>
              <a:rPr lang="en-US" sz="1600" dirty="0" smtClean="0">
                <a:latin typeface="Courier"/>
                <a:cs typeface="Courier"/>
              </a:rPr>
            </a:br>
            <a:r>
              <a:rPr lang="en-US" sz="1600" dirty="0" smtClean="0">
                <a:latin typeface="Courier"/>
                <a:cs typeface="Courier"/>
              </a:rPr>
              <a:t>www.mysite.com</a:t>
            </a:r>
            <a:r>
              <a:rPr lang="en-US" sz="1600" spc="-400" dirty="0" smtClean="0">
                <a:latin typeface="Courier"/>
                <a:cs typeface="Courier"/>
              </a:rPr>
              <a:t>?</a:t>
            </a:r>
            <a:r>
              <a:rPr lang="en-US" sz="1600" spc="-400" dirty="0" smtClean="0">
                <a:solidFill>
                  <a:schemeClr val="bg1"/>
                </a:solidFill>
                <a:latin typeface="Courier"/>
                <a:cs typeface="Courier"/>
              </a:rPr>
              <a:t>.</a:t>
            </a:r>
            <a:r>
              <a:rPr lang="en-US" sz="1600" dirty="0" err="1" smtClean="0">
                <a:solidFill>
                  <a:srgbClr val="0096D7"/>
                </a:solidFill>
                <a:latin typeface="Courier"/>
                <a:cs typeface="Courier"/>
              </a:rPr>
              <a:t>utm_source</a:t>
            </a:r>
            <a:r>
              <a:rPr lang="en-US" sz="1600" dirty="0">
                <a:solidFill>
                  <a:srgbClr val="0096D7"/>
                </a:solidFill>
                <a:latin typeface="Courier"/>
                <a:cs typeface="Courier"/>
              </a:rPr>
              <a:t>=</a:t>
            </a:r>
            <a:r>
              <a:rPr lang="en-US" sz="1600" dirty="0" err="1">
                <a:solidFill>
                  <a:srgbClr val="0096D7"/>
                </a:solidFill>
                <a:latin typeface="Courier"/>
                <a:cs typeface="Courier"/>
              </a:rPr>
              <a:t>Google</a:t>
            </a:r>
            <a:r>
              <a:rPr lang="en-US" sz="1600" dirty="0" err="1">
                <a:solidFill>
                  <a:schemeClr val="accent2"/>
                </a:solidFill>
                <a:latin typeface="Courier"/>
                <a:cs typeface="Courier"/>
              </a:rPr>
              <a:t>&amp;utm_medium</a:t>
            </a:r>
            <a:r>
              <a:rPr lang="en-US" sz="1600" dirty="0">
                <a:solidFill>
                  <a:schemeClr val="accent2"/>
                </a:solidFill>
                <a:latin typeface="Courier"/>
                <a:cs typeface="Courier"/>
              </a:rPr>
              <a:t>=</a:t>
            </a:r>
            <a:r>
              <a:rPr lang="en-US" sz="1600" dirty="0" err="1">
                <a:solidFill>
                  <a:schemeClr val="accent2"/>
                </a:solidFill>
                <a:latin typeface="Courier"/>
                <a:cs typeface="Courier"/>
              </a:rPr>
              <a:t>CPC</a:t>
            </a:r>
            <a:r>
              <a:rPr lang="en-US" sz="1600" dirty="0" err="1">
                <a:solidFill>
                  <a:schemeClr val="accent3"/>
                </a:solidFill>
                <a:latin typeface="Courier"/>
                <a:cs typeface="Courier"/>
              </a:rPr>
              <a:t>&amp;utm_campaign</a:t>
            </a:r>
            <a:r>
              <a:rPr lang="en-US" sz="1600" dirty="0">
                <a:solidFill>
                  <a:schemeClr val="accent3"/>
                </a:solidFill>
                <a:latin typeface="Courier"/>
                <a:cs typeface="Courier"/>
              </a:rPr>
              <a:t>=</a:t>
            </a:r>
            <a:r>
              <a:rPr lang="en-US" sz="1600" dirty="0" err="1">
                <a:solidFill>
                  <a:schemeClr val="accent3"/>
                </a:solidFill>
                <a:latin typeface="Courier"/>
                <a:cs typeface="Courier"/>
              </a:rPr>
              <a:t>Widgets</a:t>
            </a:r>
            <a:r>
              <a:rPr lang="en-US" sz="1600" dirty="0" err="1">
                <a:solidFill>
                  <a:schemeClr val="accent4"/>
                </a:solidFill>
                <a:latin typeface="Courier"/>
                <a:cs typeface="Courier"/>
              </a:rPr>
              <a:t>&amp;utm_content</a:t>
            </a:r>
            <a:r>
              <a:rPr lang="en-US" sz="1600" dirty="0">
                <a:solidFill>
                  <a:schemeClr val="accent4"/>
                </a:solidFill>
                <a:latin typeface="Courier"/>
                <a:cs typeface="Courier"/>
              </a:rPr>
              <a:t>=Comparison</a:t>
            </a:r>
          </a:p>
          <a:p>
            <a:pPr>
              <a:spcAft>
                <a:spcPts val="600"/>
              </a:spcAft>
            </a:pPr>
            <a:r>
              <a:rPr lang="en-US" sz="1600" dirty="0" smtClean="0"/>
              <a:t>Shorten. Improve reporting insights with parameters for Location, Season, Content, etc. </a:t>
            </a:r>
            <a:endParaRPr lang="en-US" sz="1600" dirty="0"/>
          </a:p>
          <a:p>
            <a:pPr>
              <a:spcAft>
                <a:spcPts val="600"/>
              </a:spcAft>
            </a:pPr>
            <a:endParaRPr lang="en-US" sz="1600" dirty="0"/>
          </a:p>
        </p:txBody>
      </p:sp>
      <p:sp>
        <p:nvSpPr>
          <p:cNvPr id="6" name="Rectangle 5"/>
          <p:cNvSpPr/>
          <p:nvPr/>
        </p:nvSpPr>
        <p:spPr>
          <a:xfrm>
            <a:off x="457200" y="762000"/>
            <a:ext cx="8229599" cy="738664"/>
          </a:xfrm>
          <a:prstGeom prst="rect">
            <a:avLst/>
          </a:prstGeom>
        </p:spPr>
        <p:txBody>
          <a:bodyPr wrap="square">
            <a:spAutoFit/>
          </a:bodyPr>
          <a:lstStyle/>
          <a:p>
            <a:r>
              <a:rPr lang="en-US" sz="4200" b="1" dirty="0" smtClean="0">
                <a:solidFill>
                  <a:schemeClr val="bg1">
                    <a:lumMod val="50000"/>
                  </a:schemeClr>
                </a:solidFill>
              </a:rPr>
              <a:t>5. Custom URL Tagging</a:t>
            </a:r>
            <a:endParaRPr lang="en-US" dirty="0"/>
          </a:p>
        </p:txBody>
      </p:sp>
      <p:sp>
        <p:nvSpPr>
          <p:cNvPr id="7" name="TextBox 6"/>
          <p:cNvSpPr txBox="1"/>
          <p:nvPr/>
        </p:nvSpPr>
        <p:spPr>
          <a:xfrm>
            <a:off x="457200" y="4102150"/>
            <a:ext cx="8458200" cy="1308050"/>
          </a:xfrm>
          <a:prstGeom prst="rect">
            <a:avLst/>
          </a:prstGeom>
          <a:noFill/>
        </p:spPr>
        <p:txBody>
          <a:bodyPr wrap="square" rtlCol="0">
            <a:spAutoFit/>
          </a:bodyPr>
          <a:lstStyle/>
          <a:p>
            <a:pPr>
              <a:spcAft>
                <a:spcPts val="600"/>
              </a:spcAft>
            </a:pPr>
            <a:r>
              <a:rPr lang="en-US" sz="1600" b="1" u="sng" dirty="0" smtClean="0">
                <a:solidFill>
                  <a:srgbClr val="0096D7"/>
                </a:solidFill>
              </a:rPr>
              <a:t>		Add 3 </a:t>
            </a:r>
            <a:r>
              <a:rPr lang="en-US" sz="1600" b="1" u="sng" dirty="0">
                <a:solidFill>
                  <a:srgbClr val="0096D7"/>
                </a:solidFill>
              </a:rPr>
              <a:t>parameters </a:t>
            </a:r>
            <a:r>
              <a:rPr lang="en-US" sz="1600" b="1" u="sng" dirty="0" smtClean="0">
                <a:solidFill>
                  <a:srgbClr val="0096D7"/>
                </a:solidFill>
              </a:rPr>
              <a:t>to Tags, at least:				 </a:t>
            </a:r>
            <a:endParaRPr lang="en-US" sz="1600" b="1" u="sng" dirty="0">
              <a:solidFill>
                <a:srgbClr val="0096D7"/>
              </a:solidFill>
            </a:endParaRPr>
          </a:p>
          <a:p>
            <a:pPr>
              <a:spcAft>
                <a:spcPts val="600"/>
              </a:spcAft>
            </a:pPr>
            <a:r>
              <a:rPr lang="en-US" sz="1600" b="1" dirty="0" smtClean="0"/>
              <a:t>		Source </a:t>
            </a:r>
            <a:r>
              <a:rPr lang="en-US" sz="1600" b="1" dirty="0"/>
              <a:t>(Bing, </a:t>
            </a:r>
            <a:r>
              <a:rPr lang="en-US" sz="1600" b="1" dirty="0" err="1"/>
              <a:t>AdWords</a:t>
            </a:r>
            <a:r>
              <a:rPr lang="en-US" sz="1600" b="1" dirty="0"/>
              <a:t>, </a:t>
            </a:r>
            <a:r>
              <a:rPr lang="en-US" sz="1600" b="1" dirty="0" err="1"/>
              <a:t>etc</a:t>
            </a:r>
            <a:r>
              <a:rPr lang="en-US" sz="1600" b="1" dirty="0"/>
              <a:t>) </a:t>
            </a:r>
          </a:p>
          <a:p>
            <a:pPr>
              <a:spcAft>
                <a:spcPts val="600"/>
              </a:spcAft>
            </a:pPr>
            <a:r>
              <a:rPr lang="en-US" sz="1600" b="1" dirty="0" smtClean="0"/>
              <a:t>		Medium </a:t>
            </a:r>
            <a:r>
              <a:rPr lang="en-US" sz="1600" b="1" dirty="0"/>
              <a:t>(CPC, Display, social, </a:t>
            </a:r>
            <a:r>
              <a:rPr lang="en-US" sz="1600" b="1" dirty="0" err="1"/>
              <a:t>etc</a:t>
            </a:r>
            <a:r>
              <a:rPr lang="en-US" sz="1600" b="1" dirty="0"/>
              <a:t>) </a:t>
            </a:r>
          </a:p>
          <a:p>
            <a:pPr>
              <a:spcAft>
                <a:spcPts val="600"/>
              </a:spcAft>
            </a:pPr>
            <a:r>
              <a:rPr lang="en-US" sz="1600" b="1" dirty="0" smtClean="0"/>
              <a:t>		Campaign </a:t>
            </a:r>
            <a:r>
              <a:rPr lang="en-US" sz="1600" b="1" dirty="0"/>
              <a:t>(#1, </a:t>
            </a:r>
            <a:r>
              <a:rPr lang="en-US" sz="1600" b="1" dirty="0" err="1"/>
              <a:t>summer_contest</a:t>
            </a:r>
            <a:r>
              <a:rPr lang="en-US" sz="1600" b="1" dirty="0"/>
              <a:t>, </a:t>
            </a:r>
            <a:r>
              <a:rPr lang="en-US" sz="1600" b="1" dirty="0" err="1"/>
              <a:t>etc</a:t>
            </a:r>
            <a:r>
              <a:rPr lang="en-US" sz="1600" b="1" dirty="0"/>
              <a:t>) </a:t>
            </a:r>
          </a:p>
        </p:txBody>
      </p:sp>
      <p:sp>
        <p:nvSpPr>
          <p:cNvPr id="3" name="Rectangle 2"/>
          <p:cNvSpPr/>
          <p:nvPr/>
        </p:nvSpPr>
        <p:spPr>
          <a:xfrm>
            <a:off x="533400" y="4038600"/>
            <a:ext cx="8077200" cy="1371600"/>
          </a:xfrm>
          <a:prstGeom prst="rect">
            <a:avLst/>
          </a:prstGeom>
          <a:noFill/>
          <a:ln w="28575" cmpd="sng">
            <a:solidFill>
              <a:srgbClr val="0096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693914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a:cs typeface="Times New Roman"/>
              </a:rPr>
              <a:t>Google Analytics Custom URL Tagging</a:t>
            </a:r>
            <a:endParaRPr lang="en-US" dirty="0"/>
          </a:p>
        </p:txBody>
      </p:sp>
      <p:sp>
        <p:nvSpPr>
          <p:cNvPr id="4" name="Slide Number Placeholder 3"/>
          <p:cNvSpPr>
            <a:spLocks noGrp="1"/>
          </p:cNvSpPr>
          <p:nvPr>
            <p:ph type="sldNum" sz="quarter" idx="12"/>
          </p:nvPr>
        </p:nvSpPr>
        <p:spPr/>
        <p:txBody>
          <a:bodyPr/>
          <a:lstStyle/>
          <a:p>
            <a:fld id="{ECB78E42-4052-4226-8B06-7D823FBC5602}" type="slidenum">
              <a:rPr lang="en-US" smtClean="0"/>
              <a:pPr/>
              <a:t>13</a:t>
            </a:fld>
            <a:endParaRPr lang="en-US" dirty="0"/>
          </a:p>
        </p:txBody>
      </p:sp>
      <p:sp>
        <p:nvSpPr>
          <p:cNvPr id="8" name="TextBox 7"/>
          <p:cNvSpPr txBox="1"/>
          <p:nvPr/>
        </p:nvSpPr>
        <p:spPr>
          <a:xfrm>
            <a:off x="484239" y="1600200"/>
            <a:ext cx="8240464" cy="4862870"/>
          </a:xfrm>
          <a:prstGeom prst="rect">
            <a:avLst/>
          </a:prstGeom>
          <a:noFill/>
        </p:spPr>
        <p:txBody>
          <a:bodyPr wrap="square" rtlCol="0">
            <a:spAutoFit/>
          </a:bodyPr>
          <a:lstStyle/>
          <a:p>
            <a:pPr>
              <a:spcAft>
                <a:spcPts val="1200"/>
              </a:spcAft>
            </a:pPr>
            <a:r>
              <a:rPr lang="en-US" sz="1600" b="1" dirty="0" smtClean="0">
                <a:solidFill>
                  <a:srgbClr val="0096D7"/>
                </a:solidFill>
              </a:rPr>
              <a:t>Know More About the Efficacy of Campaigns Than </a:t>
            </a:r>
            <a:r>
              <a:rPr lang="en-US" sz="1600" b="1" dirty="0">
                <a:solidFill>
                  <a:srgbClr val="0096D7"/>
                </a:solidFill>
              </a:rPr>
              <a:t>S</a:t>
            </a:r>
            <a:r>
              <a:rPr lang="en-US" sz="1600" b="1" dirty="0" smtClean="0">
                <a:solidFill>
                  <a:srgbClr val="0096D7"/>
                </a:solidFill>
              </a:rPr>
              <a:t>imply, Which Channel</a:t>
            </a:r>
            <a:endParaRPr lang="en-US" sz="1600" dirty="0">
              <a:solidFill>
                <a:srgbClr val="0096D7"/>
              </a:solidFill>
            </a:endParaRPr>
          </a:p>
          <a:p>
            <a:pPr>
              <a:spcAft>
                <a:spcPts val="1200"/>
              </a:spcAft>
            </a:pPr>
            <a:r>
              <a:rPr lang="en-US" sz="1600" dirty="0"/>
              <a:t>Social </a:t>
            </a:r>
            <a:r>
              <a:rPr lang="en-US" sz="1600" dirty="0" smtClean="0"/>
              <a:t>can generate high referral traffic of quality, with more page views</a:t>
            </a:r>
            <a:r>
              <a:rPr lang="en-US" sz="1600" dirty="0"/>
              <a:t>, time-on-site and even larger Average Order Values (AOV). </a:t>
            </a:r>
            <a:r>
              <a:rPr lang="en-US" sz="1600" dirty="0" smtClean="0"/>
              <a:t>E-mail can produce high conversions. </a:t>
            </a:r>
          </a:p>
          <a:p>
            <a:pPr>
              <a:spcAft>
                <a:spcPts val="1200"/>
              </a:spcAft>
            </a:pPr>
            <a:r>
              <a:rPr lang="en-US" sz="1600" b="1" dirty="0" smtClean="0"/>
              <a:t>Optimize efforts</a:t>
            </a:r>
            <a:r>
              <a:rPr lang="en-US" sz="1600" b="1" dirty="0"/>
              <a:t>:</a:t>
            </a:r>
            <a:r>
              <a:rPr lang="en-US" sz="1600" b="1" dirty="0" smtClean="0"/>
              <a:t> </a:t>
            </a:r>
            <a:r>
              <a:rPr lang="en-US" sz="1600" dirty="0"/>
              <a:t>tag each link </a:t>
            </a:r>
            <a:r>
              <a:rPr lang="en-US" sz="1600" dirty="0" smtClean="0"/>
              <a:t>posted, be it in Social Media, E-mail, Blog, etc. Gain </a:t>
            </a:r>
            <a:r>
              <a:rPr lang="en-US" sz="1600" dirty="0"/>
              <a:t>accurate data about </a:t>
            </a:r>
            <a:r>
              <a:rPr lang="en-US" sz="1600" dirty="0" smtClean="0"/>
              <a:t>which campaigns generate traffic / leads, </a:t>
            </a:r>
            <a:r>
              <a:rPr lang="en-US" sz="1600" dirty="0"/>
              <a:t>and </a:t>
            </a:r>
            <a:r>
              <a:rPr lang="en-US" sz="1600" dirty="0" smtClean="0"/>
              <a:t>which do </a:t>
            </a:r>
            <a:r>
              <a:rPr lang="en-US" sz="1600" dirty="0"/>
              <a:t>not. </a:t>
            </a:r>
          </a:p>
          <a:p>
            <a:pPr>
              <a:spcAft>
                <a:spcPts val="1200"/>
              </a:spcAft>
            </a:pPr>
            <a:r>
              <a:rPr lang="en-US" sz="1600" b="1" dirty="0"/>
              <a:t>Benefit:</a:t>
            </a:r>
            <a:r>
              <a:rPr lang="en-US" sz="1600" dirty="0"/>
              <a:t> You can track what type of updates </a:t>
            </a:r>
            <a:r>
              <a:rPr lang="en-US" sz="1600" dirty="0" smtClean="0"/>
              <a:t>engage </a:t>
            </a:r>
            <a:r>
              <a:rPr lang="en-US" sz="1600" dirty="0"/>
              <a:t>your </a:t>
            </a:r>
            <a:r>
              <a:rPr lang="en-US" sz="1600" dirty="0" smtClean="0"/>
              <a:t>followers / fans to generate business – </a:t>
            </a:r>
            <a:r>
              <a:rPr lang="en-US" sz="1600" dirty="0" smtClean="0">
                <a:solidFill>
                  <a:schemeClr val="accent6"/>
                </a:solidFill>
              </a:rPr>
              <a:t>instructional updates </a:t>
            </a:r>
            <a:r>
              <a:rPr lang="en-US" sz="1600" dirty="0" smtClean="0"/>
              <a:t>VS </a:t>
            </a:r>
            <a:r>
              <a:rPr lang="en-US" sz="1600" dirty="0" smtClean="0">
                <a:solidFill>
                  <a:schemeClr val="accent2"/>
                </a:solidFill>
              </a:rPr>
              <a:t>blog </a:t>
            </a:r>
            <a:r>
              <a:rPr lang="en-US" sz="1600" dirty="0">
                <a:solidFill>
                  <a:schemeClr val="accent2"/>
                </a:solidFill>
              </a:rPr>
              <a:t>posts </a:t>
            </a:r>
            <a:r>
              <a:rPr lang="en-US" sz="1600" dirty="0" smtClean="0"/>
              <a:t>VS </a:t>
            </a:r>
            <a:r>
              <a:rPr lang="en-US" sz="1600" dirty="0" smtClean="0">
                <a:solidFill>
                  <a:schemeClr val="accent3"/>
                </a:solidFill>
              </a:rPr>
              <a:t>new </a:t>
            </a:r>
            <a:r>
              <a:rPr lang="en-US" sz="1600" dirty="0">
                <a:solidFill>
                  <a:schemeClr val="accent3"/>
                </a:solidFill>
              </a:rPr>
              <a:t>products </a:t>
            </a:r>
            <a:r>
              <a:rPr lang="en-US" sz="1600" dirty="0" smtClean="0"/>
              <a:t>VS </a:t>
            </a:r>
            <a:r>
              <a:rPr lang="en-US" sz="1600" dirty="0" smtClean="0">
                <a:solidFill>
                  <a:schemeClr val="accent4"/>
                </a:solidFill>
              </a:rPr>
              <a:t>special offers…   </a:t>
            </a:r>
            <a:endParaRPr lang="en-US" sz="1600" dirty="0">
              <a:solidFill>
                <a:schemeClr val="accent4"/>
              </a:solidFill>
            </a:endParaRPr>
          </a:p>
          <a:p>
            <a:pPr>
              <a:spcAft>
                <a:spcPts val="1200"/>
              </a:spcAft>
            </a:pPr>
            <a:r>
              <a:rPr lang="en-US" sz="1600" dirty="0" smtClean="0"/>
              <a:t>Over </a:t>
            </a:r>
            <a:r>
              <a:rPr lang="en-US" sz="1600" dirty="0"/>
              <a:t>time, </a:t>
            </a:r>
            <a:r>
              <a:rPr lang="en-US" sz="1600" dirty="0" smtClean="0"/>
              <a:t>figure </a:t>
            </a:r>
            <a:r>
              <a:rPr lang="en-US" sz="1600" dirty="0"/>
              <a:t>out which </a:t>
            </a:r>
            <a:r>
              <a:rPr lang="en-US" sz="1600" dirty="0" smtClean="0"/>
              <a:t>efforts </a:t>
            </a:r>
            <a:r>
              <a:rPr lang="en-US" sz="1600" dirty="0"/>
              <a:t>are working </a:t>
            </a:r>
            <a:r>
              <a:rPr lang="en-US" sz="1600" dirty="0" smtClean="0"/>
              <a:t/>
            </a:r>
            <a:br>
              <a:rPr lang="en-US" sz="1600" dirty="0" smtClean="0"/>
            </a:br>
            <a:r>
              <a:rPr lang="en-US" sz="1600" dirty="0" smtClean="0"/>
              <a:t>best </a:t>
            </a:r>
            <a:r>
              <a:rPr lang="en-US" sz="1600" dirty="0"/>
              <a:t>for your </a:t>
            </a:r>
            <a:r>
              <a:rPr lang="en-US" sz="1600" dirty="0" smtClean="0"/>
              <a:t>business. Adjust time and </a:t>
            </a:r>
            <a:br>
              <a:rPr lang="en-US" sz="1600" dirty="0" smtClean="0"/>
            </a:br>
            <a:r>
              <a:rPr lang="en-US" sz="1600" dirty="0" smtClean="0"/>
              <a:t>resources spent, accordingly</a:t>
            </a:r>
            <a:r>
              <a:rPr lang="en-US" sz="1600" dirty="0"/>
              <a:t>. </a:t>
            </a:r>
          </a:p>
          <a:p>
            <a:pPr>
              <a:spcAft>
                <a:spcPts val="1200"/>
              </a:spcAft>
            </a:pPr>
            <a:r>
              <a:rPr lang="en-US" sz="1600" b="1" dirty="0"/>
              <a:t>Email Marketing – </a:t>
            </a:r>
            <a:r>
              <a:rPr lang="en-US" sz="1600" b="1" dirty="0" smtClean="0"/>
              <a:t>Newsletter </a:t>
            </a:r>
            <a:r>
              <a:rPr lang="en-US" sz="1600" b="1" dirty="0"/>
              <a:t>– Banner Ad</a:t>
            </a:r>
            <a:endParaRPr lang="en-US" sz="1600" dirty="0"/>
          </a:p>
          <a:p>
            <a:pPr>
              <a:spcAft>
                <a:spcPts val="1200"/>
              </a:spcAft>
            </a:pPr>
            <a:r>
              <a:rPr lang="en-US" sz="1600" dirty="0" smtClean="0"/>
              <a:t>Beside </a:t>
            </a:r>
            <a:r>
              <a:rPr lang="en-US" sz="1600" dirty="0"/>
              <a:t>is an example of how an Email and </a:t>
            </a:r>
            <a:r>
              <a:rPr lang="en-US" sz="1600" dirty="0" smtClean="0"/>
              <a:t/>
            </a:r>
            <a:br>
              <a:rPr lang="en-US" sz="1600" dirty="0" smtClean="0"/>
            </a:br>
            <a:r>
              <a:rPr lang="en-US" sz="1600" dirty="0" smtClean="0"/>
              <a:t>Banner </a:t>
            </a:r>
            <a:r>
              <a:rPr lang="en-US" sz="1600" dirty="0"/>
              <a:t>Ad campaign should be tagged. </a:t>
            </a:r>
            <a:r>
              <a:rPr lang="en-US" sz="1600" dirty="0" smtClean="0"/>
              <a:t>Track </a:t>
            </a:r>
            <a:br>
              <a:rPr lang="en-US" sz="1600" dirty="0" smtClean="0"/>
            </a:br>
            <a:r>
              <a:rPr lang="en-US" sz="1600" dirty="0" smtClean="0"/>
              <a:t>the resultant data manually to improve efforts.  </a:t>
            </a:r>
            <a:endParaRPr lang="en-US" sz="1600" dirty="0"/>
          </a:p>
          <a:p>
            <a:pPr>
              <a:spcAft>
                <a:spcPts val="600"/>
              </a:spcAft>
            </a:pPr>
            <a:r>
              <a:rPr lang="en-US" sz="1600" dirty="0"/>
              <a:t> </a:t>
            </a:r>
          </a:p>
        </p:txBody>
      </p:sp>
      <p:pic>
        <p:nvPicPr>
          <p:cNvPr id="5122"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1439" t="2639" b="1692"/>
          <a:stretch/>
        </p:blipFill>
        <p:spPr bwMode="auto">
          <a:xfrm>
            <a:off x="4927600" y="4102100"/>
            <a:ext cx="3479079" cy="1841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457200" y="762000"/>
            <a:ext cx="8229599" cy="738664"/>
          </a:xfrm>
          <a:prstGeom prst="rect">
            <a:avLst/>
          </a:prstGeom>
        </p:spPr>
        <p:txBody>
          <a:bodyPr wrap="square">
            <a:spAutoFit/>
          </a:bodyPr>
          <a:lstStyle/>
          <a:p>
            <a:r>
              <a:rPr lang="en-US" sz="4200" b="1" dirty="0" smtClean="0">
                <a:solidFill>
                  <a:schemeClr val="bg1">
                    <a:lumMod val="50000"/>
                  </a:schemeClr>
                </a:solidFill>
              </a:rPr>
              <a:t>5. Custom URL Tagging</a:t>
            </a:r>
            <a:endParaRPr lang="en-US" dirty="0"/>
          </a:p>
        </p:txBody>
      </p:sp>
    </p:spTree>
    <p:extLst>
      <p:ext uri="{BB962C8B-B14F-4D97-AF65-F5344CB8AC3E}">
        <p14:creationId xmlns:p14="http://schemas.microsoft.com/office/powerpoint/2010/main" val="47572034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a:cs typeface="Times New Roman"/>
              </a:rPr>
              <a:t>Google Analytics Mobile Traffic &amp; Mobile Conversions</a:t>
            </a:r>
            <a:endParaRPr lang="en-US" dirty="0"/>
          </a:p>
        </p:txBody>
      </p:sp>
      <p:sp>
        <p:nvSpPr>
          <p:cNvPr id="4" name="Slide Number Placeholder 3"/>
          <p:cNvSpPr>
            <a:spLocks noGrp="1"/>
          </p:cNvSpPr>
          <p:nvPr>
            <p:ph type="sldNum" sz="quarter" idx="12"/>
          </p:nvPr>
        </p:nvSpPr>
        <p:spPr/>
        <p:txBody>
          <a:bodyPr/>
          <a:lstStyle/>
          <a:p>
            <a:fld id="{ECB78E42-4052-4226-8B06-7D823FBC5602}" type="slidenum">
              <a:rPr lang="en-US" smtClean="0"/>
              <a:pPr/>
              <a:t>14</a:t>
            </a:fld>
            <a:endParaRPr lang="en-US" dirty="0"/>
          </a:p>
        </p:txBody>
      </p:sp>
      <p:sp>
        <p:nvSpPr>
          <p:cNvPr id="8" name="TextBox 7"/>
          <p:cNvSpPr txBox="1"/>
          <p:nvPr/>
        </p:nvSpPr>
        <p:spPr>
          <a:xfrm>
            <a:off x="484239" y="1600200"/>
            <a:ext cx="8240464" cy="2616101"/>
          </a:xfrm>
          <a:prstGeom prst="rect">
            <a:avLst/>
          </a:prstGeom>
          <a:noFill/>
        </p:spPr>
        <p:txBody>
          <a:bodyPr wrap="square" rtlCol="0">
            <a:spAutoFit/>
          </a:bodyPr>
          <a:lstStyle/>
          <a:p>
            <a:r>
              <a:rPr lang="en-US" sz="1400" dirty="0" smtClean="0"/>
              <a:t>Detect visits </a:t>
            </a:r>
            <a:r>
              <a:rPr lang="en-US" sz="1400" dirty="0"/>
              <a:t>are from users </a:t>
            </a:r>
            <a:r>
              <a:rPr lang="en-US" sz="1400" dirty="0" smtClean="0"/>
              <a:t>on </a:t>
            </a:r>
            <a:r>
              <a:rPr lang="en-US" sz="1400" dirty="0"/>
              <a:t>mobile devices. </a:t>
            </a:r>
            <a:r>
              <a:rPr lang="en-US" sz="1400" dirty="0" smtClean="0"/>
              <a:t>As below, </a:t>
            </a:r>
            <a:r>
              <a:rPr lang="en-US" sz="1400" b="1" dirty="0" smtClean="0"/>
              <a:t>Mobile may exceed </a:t>
            </a:r>
            <a:r>
              <a:rPr lang="en-US" sz="1400" b="1" dirty="0"/>
              <a:t>25% of your </a:t>
            </a:r>
            <a:r>
              <a:rPr lang="en-US" sz="1400" b="1" dirty="0" smtClean="0"/>
              <a:t>traffic </a:t>
            </a:r>
            <a:r>
              <a:rPr lang="en-US" sz="1400" dirty="0" smtClean="0"/>
              <a:t>so serve them well. Greet cell- and smartphone users with a </a:t>
            </a:r>
            <a:r>
              <a:rPr lang="en-US" sz="1400" dirty="0"/>
              <a:t>mobile-friendly version of the website </a:t>
            </a:r>
            <a:r>
              <a:rPr lang="en-US" sz="1400" dirty="0" smtClean="0"/>
              <a:t>to improve conversion rate </a:t>
            </a:r>
            <a:r>
              <a:rPr lang="en-US" sz="1400" dirty="0"/>
              <a:t>to buyers. </a:t>
            </a:r>
            <a:endParaRPr lang="en-US" sz="1400" dirty="0" smtClean="0"/>
          </a:p>
          <a:p>
            <a:endParaRPr lang="en-US" sz="1400" dirty="0"/>
          </a:p>
          <a:p>
            <a:r>
              <a:rPr lang="en-US" sz="1400" dirty="0" smtClean="0"/>
              <a:t>Local, retail, restaurant and other consumer businesses enjoy a high proportion of mobile visitor </a:t>
            </a:r>
            <a:r>
              <a:rPr lang="en-US" sz="1400" dirty="0"/>
              <a:t>traffic </a:t>
            </a:r>
            <a:r>
              <a:rPr lang="en-US" sz="1400" dirty="0" smtClean="0"/>
              <a:t>as </a:t>
            </a:r>
            <a:r>
              <a:rPr lang="en-US" sz="1400" dirty="0"/>
              <a:t>visitors </a:t>
            </a:r>
            <a:r>
              <a:rPr lang="en-US" sz="1400" dirty="0" smtClean="0"/>
              <a:t>are </a:t>
            </a:r>
            <a:r>
              <a:rPr lang="en-US" sz="1400" dirty="0"/>
              <a:t>out and about. But, larger forces are at work. A majority of adult cell phone </a:t>
            </a:r>
            <a:r>
              <a:rPr lang="en-US" sz="1400" dirty="0" smtClean="0"/>
              <a:t>owners use </a:t>
            </a:r>
            <a:r>
              <a:rPr lang="en-US" sz="1400" dirty="0"/>
              <a:t>the web via mobile. 17% of </a:t>
            </a:r>
            <a:r>
              <a:rPr lang="en-US" sz="1400" i="1" dirty="0"/>
              <a:t>all adult cell owners</a:t>
            </a:r>
            <a:r>
              <a:rPr lang="en-US" sz="1400" dirty="0"/>
              <a:t> </a:t>
            </a:r>
            <a:r>
              <a:rPr lang="en-US" sz="1400" dirty="0" smtClean="0"/>
              <a:t>are </a:t>
            </a:r>
            <a:r>
              <a:rPr lang="en-US" sz="1400" dirty="0"/>
              <a:t>“cell-mostly internet users”*. </a:t>
            </a:r>
            <a:r>
              <a:rPr lang="en-US" sz="1400" dirty="0" smtClean="0"/>
              <a:t>Ignore at your peril.   </a:t>
            </a:r>
          </a:p>
          <a:p>
            <a:endParaRPr lang="en-US" sz="1400" dirty="0"/>
          </a:p>
          <a:p>
            <a:r>
              <a:rPr lang="en-US" sz="1000" dirty="0">
                <a:solidFill>
                  <a:schemeClr val="bg1">
                    <a:lumMod val="50000"/>
                  </a:schemeClr>
                </a:solidFill>
              </a:rPr>
              <a:t>* Pew Internet Trust </a:t>
            </a:r>
          </a:p>
          <a:p>
            <a:r>
              <a:rPr lang="en-US" sz="1400" dirty="0" smtClean="0"/>
              <a:t> </a:t>
            </a:r>
            <a:endParaRPr lang="en-US" sz="1400" dirty="0"/>
          </a:p>
          <a:p>
            <a:r>
              <a:rPr lang="en-US" sz="1400" dirty="0"/>
              <a:t/>
            </a:r>
            <a:br>
              <a:rPr lang="en-US" sz="1400" dirty="0"/>
            </a:br>
            <a:endParaRPr lang="en-US" sz="1400" dirty="0"/>
          </a:p>
        </p:txBody>
      </p:sp>
      <p:pic>
        <p:nvPicPr>
          <p:cNvPr id="614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 y="3657601"/>
            <a:ext cx="793740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533400" y="4939605"/>
            <a:ext cx="8001000" cy="1384995"/>
          </a:xfrm>
          <a:prstGeom prst="rect">
            <a:avLst/>
          </a:prstGeom>
        </p:spPr>
        <p:txBody>
          <a:bodyPr wrap="square">
            <a:spAutoFit/>
          </a:bodyPr>
          <a:lstStyle/>
          <a:p>
            <a:r>
              <a:rPr lang="en-US" sz="1400" dirty="0" smtClean="0"/>
              <a:t>Does your website </a:t>
            </a:r>
            <a:r>
              <a:rPr lang="en-US" sz="1400" i="1" dirty="0" smtClean="0"/>
              <a:t>at least </a:t>
            </a:r>
            <a:r>
              <a:rPr lang="en-US" sz="1400" dirty="0"/>
              <a:t>have a </a:t>
            </a:r>
            <a:r>
              <a:rPr lang="en-US" sz="1400" dirty="0" smtClean="0"/>
              <a:t>mobile presentation </a:t>
            </a:r>
            <a:r>
              <a:rPr lang="en-US" sz="1400" dirty="0" err="1" smtClean="0"/>
              <a:t>stylesheet</a:t>
            </a:r>
            <a:r>
              <a:rPr lang="en-US" sz="1400" dirty="0" smtClean="0"/>
              <a:t>? How is that affecting conversion </a:t>
            </a:r>
            <a:r>
              <a:rPr lang="en-US" sz="1400" dirty="0"/>
              <a:t>rate compared to </a:t>
            </a:r>
            <a:r>
              <a:rPr lang="en-US" sz="1400" dirty="0" smtClean="0"/>
              <a:t>the </a:t>
            </a:r>
            <a:r>
              <a:rPr lang="en-US" sz="1400" dirty="0"/>
              <a:t>customers who are using non-mobile devices to make </a:t>
            </a:r>
            <a:r>
              <a:rPr lang="en-US" sz="1400" dirty="0" smtClean="0"/>
              <a:t>purchases? </a:t>
            </a:r>
          </a:p>
          <a:p>
            <a:endParaRPr lang="en-US" sz="1400" dirty="0"/>
          </a:p>
          <a:p>
            <a:r>
              <a:rPr lang="en-US" sz="1400" dirty="0">
                <a:solidFill>
                  <a:srgbClr val="0070C0"/>
                </a:solidFill>
              </a:rPr>
              <a:t>RECOMMENDED: create a mobile-friendly website presentation with a streamlined flow to conversion</a:t>
            </a:r>
            <a:r>
              <a:rPr lang="en-US" sz="1400" dirty="0" smtClean="0">
                <a:solidFill>
                  <a:srgbClr val="0070C0"/>
                </a:solidFill>
              </a:rPr>
              <a:t>. Consider whether to create an entire mobile-only website. Weigh the advantages of developing an App for the most-popular mobile OS’s.  </a:t>
            </a:r>
            <a:endParaRPr lang="en-US" sz="1400" dirty="0">
              <a:solidFill>
                <a:srgbClr val="0070C0"/>
              </a:solidFill>
            </a:endParaRPr>
          </a:p>
        </p:txBody>
      </p:sp>
      <p:sp>
        <p:nvSpPr>
          <p:cNvPr id="9" name="Rectangle 8"/>
          <p:cNvSpPr/>
          <p:nvPr/>
        </p:nvSpPr>
        <p:spPr>
          <a:xfrm>
            <a:off x="457200" y="762000"/>
            <a:ext cx="8229599" cy="738664"/>
          </a:xfrm>
          <a:prstGeom prst="rect">
            <a:avLst/>
          </a:prstGeom>
        </p:spPr>
        <p:txBody>
          <a:bodyPr wrap="square">
            <a:spAutoFit/>
          </a:bodyPr>
          <a:lstStyle/>
          <a:p>
            <a:r>
              <a:rPr lang="en-US" sz="4200" b="1" dirty="0" smtClean="0">
                <a:solidFill>
                  <a:schemeClr val="bg1">
                    <a:lumMod val="50000"/>
                  </a:schemeClr>
                </a:solidFill>
              </a:rPr>
              <a:t>6. Mobile Traffic</a:t>
            </a:r>
            <a:r>
              <a:rPr lang="en-US" sz="4200" b="1" dirty="0">
                <a:solidFill>
                  <a:schemeClr val="bg1">
                    <a:lumMod val="50000"/>
                  </a:schemeClr>
                </a:solidFill>
              </a:rPr>
              <a:t> </a:t>
            </a:r>
            <a:r>
              <a:rPr lang="en-US" sz="4200" b="1" dirty="0" smtClean="0">
                <a:solidFill>
                  <a:schemeClr val="bg1">
                    <a:lumMod val="50000"/>
                  </a:schemeClr>
                </a:solidFill>
              </a:rPr>
              <a:t>&amp; Conversions</a:t>
            </a:r>
            <a:endParaRPr lang="en-US" dirty="0"/>
          </a:p>
        </p:txBody>
      </p:sp>
      <p:sp>
        <p:nvSpPr>
          <p:cNvPr id="6" name="Rounded Rectangle 5"/>
          <p:cNvSpPr/>
          <p:nvPr/>
        </p:nvSpPr>
        <p:spPr>
          <a:xfrm>
            <a:off x="381000" y="3657600"/>
            <a:ext cx="914400" cy="457200"/>
          </a:xfrm>
          <a:prstGeom prst="round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Bent Arrow 10"/>
          <p:cNvSpPr/>
          <p:nvPr/>
        </p:nvSpPr>
        <p:spPr>
          <a:xfrm rot="10800000" flipH="1">
            <a:off x="355601" y="3657600"/>
            <a:ext cx="330199" cy="1066800"/>
          </a:xfrm>
          <a:prstGeom prst="bentArrow">
            <a:avLst>
              <a:gd name="adj1" fmla="val 41666"/>
              <a:gd name="adj2" fmla="val 20833"/>
              <a:gd name="adj3" fmla="val 25000"/>
              <a:gd name="adj4" fmla="val 66667"/>
            </a:avLst>
          </a:prstGeom>
          <a:gradFill>
            <a:gsLst>
              <a:gs pos="0">
                <a:schemeClr val="accent1">
                  <a:shade val="51000"/>
                  <a:satMod val="130000"/>
                </a:schemeClr>
              </a:gs>
              <a:gs pos="60000">
                <a:schemeClr val="accent1">
                  <a:shade val="93000"/>
                  <a:satMod val="130000"/>
                </a:schemeClr>
              </a:gs>
              <a:gs pos="100000">
                <a:schemeClr val="accent1">
                  <a:shade val="94000"/>
                  <a:satMod val="135000"/>
                  <a:alpha val="0"/>
                </a:schemeClr>
              </a:gs>
            </a:gsLst>
            <a:lin ang="81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Pentagon 11"/>
          <p:cNvSpPr/>
          <p:nvPr/>
        </p:nvSpPr>
        <p:spPr>
          <a:xfrm>
            <a:off x="1295400" y="4572000"/>
            <a:ext cx="2743200" cy="152400"/>
          </a:xfrm>
          <a:prstGeom prst="homePlate">
            <a:avLst/>
          </a:prstGeom>
          <a:gradFill>
            <a:gsLst>
              <a:gs pos="0">
                <a:schemeClr val="accent1">
                  <a:shade val="51000"/>
                  <a:satMod val="130000"/>
                </a:schemeClr>
              </a:gs>
              <a:gs pos="49000">
                <a:schemeClr val="accent1">
                  <a:shade val="93000"/>
                  <a:satMod val="130000"/>
                </a:schemeClr>
              </a:gs>
              <a:gs pos="100000">
                <a:schemeClr val="accent1">
                  <a:shade val="94000"/>
                  <a:satMod val="135000"/>
                  <a:alpha val="0"/>
                </a:schemeClr>
              </a:gs>
            </a:gsLst>
            <a:lin ang="87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979565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a:cs typeface="Times New Roman"/>
              </a:rPr>
              <a:t>Google Analytics Micro &amp; Macro Conversions</a:t>
            </a:r>
            <a:endParaRPr lang="en-US" dirty="0"/>
          </a:p>
        </p:txBody>
      </p:sp>
      <p:sp>
        <p:nvSpPr>
          <p:cNvPr id="4" name="Slide Number Placeholder 3"/>
          <p:cNvSpPr>
            <a:spLocks noGrp="1"/>
          </p:cNvSpPr>
          <p:nvPr>
            <p:ph type="sldNum" sz="quarter" idx="12"/>
          </p:nvPr>
        </p:nvSpPr>
        <p:spPr/>
        <p:txBody>
          <a:bodyPr/>
          <a:lstStyle/>
          <a:p>
            <a:fld id="{ECB78E42-4052-4226-8B06-7D823FBC5602}" type="slidenum">
              <a:rPr lang="en-US" smtClean="0"/>
              <a:pPr/>
              <a:t>15</a:t>
            </a:fld>
            <a:endParaRPr lang="en-US" dirty="0"/>
          </a:p>
        </p:txBody>
      </p:sp>
      <p:sp>
        <p:nvSpPr>
          <p:cNvPr id="8" name="TextBox 7"/>
          <p:cNvSpPr txBox="1"/>
          <p:nvPr/>
        </p:nvSpPr>
        <p:spPr>
          <a:xfrm>
            <a:off x="484239" y="1600200"/>
            <a:ext cx="8240464" cy="4724371"/>
          </a:xfrm>
          <a:prstGeom prst="rect">
            <a:avLst/>
          </a:prstGeom>
          <a:noFill/>
        </p:spPr>
        <p:txBody>
          <a:bodyPr wrap="square" rtlCol="0">
            <a:spAutoFit/>
          </a:bodyPr>
          <a:lstStyle/>
          <a:p>
            <a:pPr>
              <a:spcAft>
                <a:spcPts val="600"/>
              </a:spcAft>
            </a:pPr>
            <a:r>
              <a:rPr lang="en-US" sz="1600" b="1" dirty="0" smtClean="0">
                <a:solidFill>
                  <a:srgbClr val="0096D7"/>
                </a:solidFill>
              </a:rPr>
              <a:t>Macro </a:t>
            </a:r>
            <a:r>
              <a:rPr lang="en-US" sz="1600" b="1" dirty="0">
                <a:solidFill>
                  <a:srgbClr val="0096D7"/>
                </a:solidFill>
              </a:rPr>
              <a:t>C</a:t>
            </a:r>
            <a:r>
              <a:rPr lang="en-US" sz="1600" b="1" dirty="0" smtClean="0">
                <a:solidFill>
                  <a:srgbClr val="0096D7"/>
                </a:solidFill>
              </a:rPr>
              <a:t>onversion on this site: add </a:t>
            </a:r>
            <a:r>
              <a:rPr lang="en-US" sz="1600" b="1" dirty="0">
                <a:solidFill>
                  <a:srgbClr val="0096D7"/>
                </a:solidFill>
              </a:rPr>
              <a:t>a product </a:t>
            </a:r>
            <a:r>
              <a:rPr lang="en-US" sz="1600" b="1" dirty="0" smtClean="0">
                <a:solidFill>
                  <a:srgbClr val="0096D7"/>
                </a:solidFill>
              </a:rPr>
              <a:t>to </a:t>
            </a:r>
            <a:r>
              <a:rPr lang="en-US" sz="1600" b="1" dirty="0">
                <a:solidFill>
                  <a:srgbClr val="0096D7"/>
                </a:solidFill>
              </a:rPr>
              <a:t>the </a:t>
            </a:r>
            <a:r>
              <a:rPr lang="en-US" sz="1600" b="1" dirty="0" smtClean="0">
                <a:solidFill>
                  <a:srgbClr val="0096D7"/>
                </a:solidFill>
              </a:rPr>
              <a:t>cart</a:t>
            </a:r>
            <a:r>
              <a:rPr lang="en-US" sz="1600" b="1" dirty="0">
                <a:solidFill>
                  <a:srgbClr val="0096D7"/>
                </a:solidFill>
              </a:rPr>
              <a:t> </a:t>
            </a:r>
            <a:r>
              <a:rPr lang="en-US" sz="1600" b="1" dirty="0" smtClean="0">
                <a:solidFill>
                  <a:srgbClr val="0096D7"/>
                </a:solidFill>
              </a:rPr>
              <a:t>and complete </a:t>
            </a:r>
            <a:r>
              <a:rPr lang="en-US" sz="1600" b="1" dirty="0">
                <a:solidFill>
                  <a:srgbClr val="0096D7"/>
                </a:solidFill>
              </a:rPr>
              <a:t>a purchase. </a:t>
            </a:r>
            <a:endParaRPr lang="en-US" sz="1600" b="1" dirty="0" smtClean="0">
              <a:solidFill>
                <a:srgbClr val="0096D7"/>
              </a:solidFill>
            </a:endParaRPr>
          </a:p>
          <a:p>
            <a:pPr>
              <a:spcAft>
                <a:spcPts val="600"/>
              </a:spcAft>
            </a:pPr>
            <a:r>
              <a:rPr lang="en-US" sz="1600" b="1" dirty="0" smtClean="0"/>
              <a:t/>
            </a:r>
            <a:br>
              <a:rPr lang="en-US" sz="1600" b="1" dirty="0" smtClean="0"/>
            </a:br>
            <a:r>
              <a:rPr lang="en-US" sz="1600" b="1" dirty="0" smtClean="0">
                <a:solidFill>
                  <a:srgbClr val="0096D7"/>
                </a:solidFill>
              </a:rPr>
              <a:t>Micro Conversions are other desirable interactions / communications, including:</a:t>
            </a:r>
            <a:endParaRPr lang="en-US" sz="1600" b="1" dirty="0">
              <a:solidFill>
                <a:srgbClr val="0096D7"/>
              </a:solidFill>
            </a:endParaRPr>
          </a:p>
          <a:p>
            <a:pPr marL="285750" lvl="0" indent="-285750">
              <a:spcAft>
                <a:spcPts val="600"/>
              </a:spcAft>
              <a:buFont typeface="Arial"/>
              <a:buChar char="•"/>
            </a:pPr>
            <a:r>
              <a:rPr lang="en-US" sz="1600" b="1" dirty="0">
                <a:solidFill>
                  <a:schemeClr val="accent6">
                    <a:lumMod val="75000"/>
                  </a:schemeClr>
                </a:solidFill>
              </a:rPr>
              <a:t>Download a </a:t>
            </a:r>
            <a:r>
              <a:rPr lang="en-US" sz="1600" b="1" dirty="0" smtClean="0">
                <a:solidFill>
                  <a:schemeClr val="accent6">
                    <a:lumMod val="75000"/>
                  </a:schemeClr>
                </a:solidFill>
              </a:rPr>
              <a:t>catalog .</a:t>
            </a:r>
            <a:r>
              <a:rPr lang="en-US" sz="1600" b="1" dirty="0" err="1" smtClean="0">
                <a:solidFill>
                  <a:schemeClr val="accent6">
                    <a:lumMod val="75000"/>
                  </a:schemeClr>
                </a:solidFill>
              </a:rPr>
              <a:t>pdf</a:t>
            </a:r>
            <a:r>
              <a:rPr lang="en-US" sz="1600" b="1" dirty="0" smtClean="0">
                <a:solidFill>
                  <a:schemeClr val="accent6">
                    <a:lumMod val="75000"/>
                  </a:schemeClr>
                </a:solidFill>
              </a:rPr>
              <a:t> </a:t>
            </a:r>
          </a:p>
          <a:p>
            <a:pPr marL="285750" lvl="0" indent="-285750">
              <a:spcAft>
                <a:spcPts val="600"/>
              </a:spcAft>
              <a:buFont typeface="Arial"/>
              <a:buChar char="•"/>
            </a:pPr>
            <a:r>
              <a:rPr lang="en-US" sz="1600" b="1" dirty="0" smtClean="0">
                <a:solidFill>
                  <a:schemeClr val="accent5">
                    <a:lumMod val="75000"/>
                  </a:schemeClr>
                </a:solidFill>
              </a:rPr>
              <a:t>Request </a:t>
            </a:r>
            <a:r>
              <a:rPr lang="en-US" sz="1600" b="1" dirty="0">
                <a:solidFill>
                  <a:schemeClr val="accent5">
                    <a:lumMod val="75000"/>
                  </a:schemeClr>
                </a:solidFill>
              </a:rPr>
              <a:t>a </a:t>
            </a:r>
            <a:r>
              <a:rPr lang="en-US" sz="1600" b="1" dirty="0" smtClean="0">
                <a:solidFill>
                  <a:schemeClr val="accent5">
                    <a:lumMod val="75000"/>
                  </a:schemeClr>
                </a:solidFill>
              </a:rPr>
              <a:t>catalog via mail </a:t>
            </a:r>
          </a:p>
          <a:p>
            <a:pPr marL="285750" lvl="0" indent="-285750">
              <a:spcAft>
                <a:spcPts val="600"/>
              </a:spcAft>
              <a:buFont typeface="Arial"/>
              <a:buChar char="•"/>
            </a:pPr>
            <a:r>
              <a:rPr lang="en-US" sz="1600" b="1" dirty="0" smtClean="0">
                <a:solidFill>
                  <a:schemeClr val="accent4">
                    <a:lumMod val="75000"/>
                  </a:schemeClr>
                </a:solidFill>
              </a:rPr>
              <a:t>Get </a:t>
            </a:r>
            <a:r>
              <a:rPr lang="en-US" sz="1600" b="1" dirty="0">
                <a:solidFill>
                  <a:schemeClr val="accent4">
                    <a:lumMod val="75000"/>
                  </a:schemeClr>
                </a:solidFill>
              </a:rPr>
              <a:t>Special Offers &amp; Savings</a:t>
            </a:r>
            <a:r>
              <a:rPr lang="en-US" sz="1600" b="1" dirty="0"/>
              <a:t> </a:t>
            </a:r>
          </a:p>
          <a:p>
            <a:pPr marL="285750" lvl="0" indent="-285750">
              <a:spcAft>
                <a:spcPts val="600"/>
              </a:spcAft>
              <a:buFont typeface="Arial"/>
              <a:buChar char="•"/>
            </a:pPr>
            <a:r>
              <a:rPr lang="en-US" sz="1600" b="1" dirty="0">
                <a:solidFill>
                  <a:schemeClr val="accent3">
                    <a:lumMod val="75000"/>
                  </a:schemeClr>
                </a:solidFill>
              </a:rPr>
              <a:t>Review a product</a:t>
            </a:r>
          </a:p>
          <a:p>
            <a:pPr marL="285750" lvl="0" indent="-285750">
              <a:spcAft>
                <a:spcPts val="600"/>
              </a:spcAft>
              <a:buFont typeface="Arial"/>
              <a:buChar char="•"/>
            </a:pPr>
            <a:r>
              <a:rPr lang="en-US" sz="1600" b="1" dirty="0">
                <a:solidFill>
                  <a:schemeClr val="accent2">
                    <a:lumMod val="75000"/>
                  </a:schemeClr>
                </a:solidFill>
              </a:rPr>
              <a:t>Add to wishlist</a:t>
            </a:r>
          </a:p>
          <a:p>
            <a:pPr marL="285750" lvl="0" indent="-285750">
              <a:spcAft>
                <a:spcPts val="600"/>
              </a:spcAft>
              <a:buFont typeface="Arial"/>
              <a:buChar char="•"/>
            </a:pPr>
            <a:r>
              <a:rPr lang="en-US" sz="1600" b="1" dirty="0">
                <a:solidFill>
                  <a:schemeClr val="bg2">
                    <a:lumMod val="25000"/>
                  </a:schemeClr>
                </a:solidFill>
              </a:rPr>
              <a:t>Call to order</a:t>
            </a:r>
          </a:p>
          <a:p>
            <a:pPr>
              <a:spcAft>
                <a:spcPts val="600"/>
              </a:spcAft>
            </a:pPr>
            <a:r>
              <a:rPr lang="en-US" sz="1600" dirty="0"/>
              <a:t/>
            </a:r>
            <a:br>
              <a:rPr lang="en-US" sz="1600" dirty="0"/>
            </a:br>
            <a:r>
              <a:rPr lang="en-US" sz="1600" dirty="0">
                <a:solidFill>
                  <a:srgbClr val="0070C0"/>
                </a:solidFill>
              </a:rPr>
              <a:t>RECOMMENDED: S</a:t>
            </a:r>
            <a:r>
              <a:rPr lang="en-US" sz="1600" dirty="0" smtClean="0">
                <a:solidFill>
                  <a:srgbClr val="0070C0"/>
                </a:solidFill>
              </a:rPr>
              <a:t>etup </a:t>
            </a:r>
            <a:r>
              <a:rPr lang="en-US" sz="1600" dirty="0">
                <a:solidFill>
                  <a:srgbClr val="0070C0"/>
                </a:solidFill>
              </a:rPr>
              <a:t>C</a:t>
            </a:r>
            <a:r>
              <a:rPr lang="en-US" sz="1600" dirty="0" smtClean="0">
                <a:solidFill>
                  <a:srgbClr val="0070C0"/>
                </a:solidFill>
              </a:rPr>
              <a:t>onversion </a:t>
            </a:r>
            <a:r>
              <a:rPr lang="en-US" sz="1600" dirty="0">
                <a:solidFill>
                  <a:srgbClr val="0070C0"/>
                </a:solidFill>
              </a:rPr>
              <a:t>G</a:t>
            </a:r>
            <a:r>
              <a:rPr lang="en-US" sz="1600" dirty="0" smtClean="0">
                <a:solidFill>
                  <a:srgbClr val="0070C0"/>
                </a:solidFill>
              </a:rPr>
              <a:t>oals </a:t>
            </a:r>
            <a:r>
              <a:rPr lang="en-US" sz="1600" dirty="0">
                <a:solidFill>
                  <a:srgbClr val="0070C0"/>
                </a:solidFill>
              </a:rPr>
              <a:t>for each of the </a:t>
            </a:r>
            <a:r>
              <a:rPr lang="en-US" sz="1600" dirty="0" smtClean="0">
                <a:solidFill>
                  <a:srgbClr val="0070C0"/>
                </a:solidFill>
              </a:rPr>
              <a:t>Micro Conversions. </a:t>
            </a:r>
            <a:r>
              <a:rPr lang="en-US" sz="1600" dirty="0"/>
              <a:t>T</a:t>
            </a:r>
            <a:r>
              <a:rPr lang="en-US" sz="1600" dirty="0" smtClean="0"/>
              <a:t>weak design, content, Calls to Action, then follow with </a:t>
            </a:r>
            <a:r>
              <a:rPr lang="en-US" sz="1600" dirty="0"/>
              <a:t>multiple A/B and Multi-Variate (MV) Testing experiments to achieve the best </a:t>
            </a:r>
            <a:r>
              <a:rPr lang="en-US" sz="1600" dirty="0" smtClean="0"/>
              <a:t>Conversion </a:t>
            </a:r>
            <a:r>
              <a:rPr lang="en-US" sz="1600" dirty="0"/>
              <a:t>R</a:t>
            </a:r>
            <a:r>
              <a:rPr lang="en-US" sz="1600" dirty="0" smtClean="0"/>
              <a:t>ate </a:t>
            </a:r>
            <a:r>
              <a:rPr lang="en-US" sz="1600" dirty="0"/>
              <a:t>for each task. This testing process is the key to continuous </a:t>
            </a:r>
            <a:r>
              <a:rPr lang="en-US" sz="1600" dirty="0" smtClean="0"/>
              <a:t>improvement via </a:t>
            </a:r>
            <a:r>
              <a:rPr lang="en-US" sz="1600" dirty="0"/>
              <a:t>Conversion Optimization. </a:t>
            </a:r>
          </a:p>
          <a:p>
            <a:pPr>
              <a:spcAft>
                <a:spcPts val="600"/>
              </a:spcAft>
            </a:pPr>
            <a:r>
              <a:rPr lang="en-US" sz="1600" dirty="0" smtClean="0"/>
              <a:t>Ultimately, assign revenues to each conversion, as each will provide a measure of value and that will help focus your efforts. </a:t>
            </a:r>
            <a:endParaRPr lang="en-US" sz="1600" dirty="0"/>
          </a:p>
        </p:txBody>
      </p:sp>
      <p:sp>
        <p:nvSpPr>
          <p:cNvPr id="6" name="TextBox 5"/>
          <p:cNvSpPr txBox="1"/>
          <p:nvPr/>
        </p:nvSpPr>
        <p:spPr>
          <a:xfrm>
            <a:off x="4038600" y="2479407"/>
            <a:ext cx="4572000" cy="1954381"/>
          </a:xfrm>
          <a:prstGeom prst="rect">
            <a:avLst/>
          </a:prstGeom>
          <a:noFill/>
        </p:spPr>
        <p:txBody>
          <a:bodyPr wrap="square" rtlCol="0">
            <a:spAutoFit/>
          </a:bodyPr>
          <a:lstStyle/>
          <a:p>
            <a:pPr marL="285750" lvl="0" indent="-285750">
              <a:spcAft>
                <a:spcPts val="1000"/>
              </a:spcAft>
              <a:buFont typeface="Arial"/>
              <a:buChar char="•"/>
            </a:pPr>
            <a:r>
              <a:rPr lang="en-US" sz="1600" b="1" dirty="0" smtClean="0">
                <a:solidFill>
                  <a:schemeClr val="accent2">
                    <a:lumMod val="75000"/>
                  </a:schemeClr>
                </a:solidFill>
              </a:rPr>
              <a:t>Follow </a:t>
            </a:r>
            <a:r>
              <a:rPr lang="en-US" sz="1600" b="1" dirty="0">
                <a:solidFill>
                  <a:schemeClr val="accent2">
                    <a:lumMod val="75000"/>
                  </a:schemeClr>
                </a:solidFill>
              </a:rPr>
              <a:t>us on Facebook and Twitter</a:t>
            </a:r>
          </a:p>
          <a:p>
            <a:pPr marL="285750" lvl="0" indent="-285750">
              <a:spcAft>
                <a:spcPts val="1000"/>
              </a:spcAft>
              <a:buFont typeface="Arial"/>
              <a:buChar char="•"/>
            </a:pPr>
            <a:r>
              <a:rPr lang="en-US" sz="1600" b="1" dirty="0">
                <a:solidFill>
                  <a:schemeClr val="accent3">
                    <a:lumMod val="75000"/>
                  </a:schemeClr>
                </a:solidFill>
              </a:rPr>
              <a:t>Contact Us</a:t>
            </a:r>
          </a:p>
          <a:p>
            <a:pPr marL="285750" lvl="0" indent="-285750">
              <a:spcAft>
                <a:spcPts val="1000"/>
              </a:spcAft>
              <a:buFont typeface="Arial"/>
              <a:buChar char="•"/>
            </a:pPr>
            <a:r>
              <a:rPr lang="en-US" sz="1600" b="1" dirty="0">
                <a:solidFill>
                  <a:schemeClr val="accent4">
                    <a:lumMod val="75000"/>
                  </a:schemeClr>
                </a:solidFill>
              </a:rPr>
              <a:t>Share this page on Twitter, Facebook, </a:t>
            </a:r>
            <a:r>
              <a:rPr lang="en-US" sz="1600" b="1" dirty="0" err="1" smtClean="0">
                <a:solidFill>
                  <a:schemeClr val="accent4">
                    <a:lumMod val="75000"/>
                  </a:schemeClr>
                </a:solidFill>
              </a:rPr>
              <a:t>Pinterest</a:t>
            </a:r>
            <a:r>
              <a:rPr lang="en-US" sz="1600" b="1" dirty="0" smtClean="0">
                <a:solidFill>
                  <a:schemeClr val="accent4">
                    <a:lumMod val="75000"/>
                  </a:schemeClr>
                </a:solidFill>
              </a:rPr>
              <a:t>, etc. </a:t>
            </a:r>
            <a:endParaRPr lang="en-US" sz="1600" b="1" dirty="0">
              <a:solidFill>
                <a:schemeClr val="accent4">
                  <a:lumMod val="75000"/>
                </a:schemeClr>
              </a:solidFill>
            </a:endParaRPr>
          </a:p>
          <a:p>
            <a:pPr marL="285750" lvl="0" indent="-285750">
              <a:spcAft>
                <a:spcPts val="1000"/>
              </a:spcAft>
              <a:buFont typeface="Arial"/>
              <a:buChar char="•"/>
            </a:pPr>
            <a:r>
              <a:rPr lang="en-US" sz="1600" b="1" dirty="0" smtClean="0">
                <a:solidFill>
                  <a:schemeClr val="accent6">
                    <a:lumMod val="75000"/>
                  </a:schemeClr>
                </a:solidFill>
              </a:rPr>
              <a:t>Subscribe to </a:t>
            </a:r>
            <a:r>
              <a:rPr lang="en-US" sz="1600" b="1" dirty="0">
                <a:solidFill>
                  <a:schemeClr val="accent6">
                    <a:lumMod val="75000"/>
                  </a:schemeClr>
                </a:solidFill>
              </a:rPr>
              <a:t>Newsletter / Email Marketing </a:t>
            </a:r>
            <a:r>
              <a:rPr lang="en-US" sz="1600" b="1" dirty="0" smtClean="0">
                <a:solidFill>
                  <a:schemeClr val="accent6">
                    <a:lumMod val="75000"/>
                  </a:schemeClr>
                </a:solidFill>
              </a:rPr>
              <a:t>Campaign </a:t>
            </a:r>
            <a:endParaRPr lang="en-US" sz="1600" b="1" dirty="0">
              <a:solidFill>
                <a:schemeClr val="accent6">
                  <a:lumMod val="75000"/>
                </a:schemeClr>
              </a:solidFill>
            </a:endParaRPr>
          </a:p>
        </p:txBody>
      </p:sp>
      <p:sp>
        <p:nvSpPr>
          <p:cNvPr id="9" name="Rectangle 8"/>
          <p:cNvSpPr/>
          <p:nvPr/>
        </p:nvSpPr>
        <p:spPr>
          <a:xfrm>
            <a:off x="457200" y="762000"/>
            <a:ext cx="8229599" cy="738664"/>
          </a:xfrm>
          <a:prstGeom prst="rect">
            <a:avLst/>
          </a:prstGeom>
        </p:spPr>
        <p:txBody>
          <a:bodyPr wrap="square">
            <a:spAutoFit/>
          </a:bodyPr>
          <a:lstStyle/>
          <a:p>
            <a:r>
              <a:rPr lang="en-US" sz="4200" b="1" dirty="0" smtClean="0">
                <a:solidFill>
                  <a:schemeClr val="bg1">
                    <a:lumMod val="50000"/>
                  </a:schemeClr>
                </a:solidFill>
              </a:rPr>
              <a:t>7. Macro</a:t>
            </a:r>
            <a:r>
              <a:rPr lang="en-US" sz="4200" b="1" dirty="0">
                <a:solidFill>
                  <a:schemeClr val="bg1">
                    <a:lumMod val="50000"/>
                  </a:schemeClr>
                </a:solidFill>
              </a:rPr>
              <a:t> </a:t>
            </a:r>
            <a:r>
              <a:rPr lang="en-US" sz="4200" b="1" dirty="0" smtClean="0">
                <a:solidFill>
                  <a:schemeClr val="bg1">
                    <a:lumMod val="50000"/>
                  </a:schemeClr>
                </a:solidFill>
              </a:rPr>
              <a:t>&amp; Micro Conversions</a:t>
            </a:r>
            <a:endParaRPr lang="en-US" dirty="0"/>
          </a:p>
        </p:txBody>
      </p:sp>
    </p:spTree>
    <p:extLst>
      <p:ext uri="{BB962C8B-B14F-4D97-AF65-F5344CB8AC3E}">
        <p14:creationId xmlns:p14="http://schemas.microsoft.com/office/powerpoint/2010/main" val="382210691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a:cs typeface="Times New Roman"/>
              </a:rPr>
              <a:t>Google Analytics Custom Reports to Maximize Revenue</a:t>
            </a:r>
            <a:endParaRPr lang="en-US" dirty="0"/>
          </a:p>
        </p:txBody>
      </p:sp>
      <p:sp>
        <p:nvSpPr>
          <p:cNvPr id="4" name="Slide Number Placeholder 3"/>
          <p:cNvSpPr>
            <a:spLocks noGrp="1"/>
          </p:cNvSpPr>
          <p:nvPr>
            <p:ph type="sldNum" sz="quarter" idx="12"/>
          </p:nvPr>
        </p:nvSpPr>
        <p:spPr/>
        <p:txBody>
          <a:bodyPr/>
          <a:lstStyle/>
          <a:p>
            <a:fld id="{ECB78E42-4052-4226-8B06-7D823FBC5602}" type="slidenum">
              <a:rPr lang="en-US" smtClean="0"/>
              <a:pPr/>
              <a:t>16</a:t>
            </a:fld>
            <a:endParaRPr lang="en-US" dirty="0"/>
          </a:p>
        </p:txBody>
      </p:sp>
      <p:sp>
        <p:nvSpPr>
          <p:cNvPr id="8" name="TextBox 7"/>
          <p:cNvSpPr txBox="1"/>
          <p:nvPr/>
        </p:nvSpPr>
        <p:spPr>
          <a:xfrm>
            <a:off x="4114800" y="1935540"/>
            <a:ext cx="4348832" cy="1569660"/>
          </a:xfrm>
          <a:prstGeom prst="rect">
            <a:avLst/>
          </a:prstGeom>
          <a:noFill/>
        </p:spPr>
        <p:txBody>
          <a:bodyPr wrap="square" rtlCol="0">
            <a:spAutoFit/>
          </a:bodyPr>
          <a:lstStyle/>
          <a:p>
            <a:r>
              <a:rPr lang="en-US" sz="1600" b="1" dirty="0"/>
              <a:t>% of New Visitors VS Transactions</a:t>
            </a:r>
          </a:p>
          <a:p>
            <a:endParaRPr lang="en-US" sz="1600" dirty="0" smtClean="0"/>
          </a:p>
          <a:p>
            <a:r>
              <a:rPr lang="en-US" sz="1600" dirty="0"/>
              <a:t>H</a:t>
            </a:r>
            <a:r>
              <a:rPr lang="en-US" sz="1600" dirty="0" smtClean="0"/>
              <a:t>ow are new </a:t>
            </a:r>
            <a:r>
              <a:rPr lang="en-US" sz="1600" dirty="0"/>
              <a:t>visitors are influencing the number of </a:t>
            </a:r>
            <a:r>
              <a:rPr lang="en-US" sz="1600" dirty="0" smtClean="0"/>
              <a:t>transactions? Check this </a:t>
            </a:r>
            <a:r>
              <a:rPr lang="en-US" sz="1600" dirty="0"/>
              <a:t>metric </a:t>
            </a:r>
            <a:r>
              <a:rPr lang="en-US" sz="1600" dirty="0" smtClean="0"/>
              <a:t>when a </a:t>
            </a:r>
            <a:r>
              <a:rPr lang="en-US" sz="1600" dirty="0"/>
              <a:t>campaign </a:t>
            </a:r>
            <a:r>
              <a:rPr lang="en-US" sz="1600" dirty="0" smtClean="0"/>
              <a:t>sends </a:t>
            </a:r>
            <a:r>
              <a:rPr lang="en-US" sz="1600" dirty="0"/>
              <a:t>you a lot of </a:t>
            </a:r>
            <a:r>
              <a:rPr lang="en-US" sz="1600" dirty="0" smtClean="0"/>
              <a:t>traffic</a:t>
            </a:r>
            <a:r>
              <a:rPr lang="en-US" sz="1600" dirty="0"/>
              <a:t> </a:t>
            </a:r>
            <a:r>
              <a:rPr lang="en-US" sz="1600" dirty="0" smtClean="0"/>
              <a:t>to discover </a:t>
            </a:r>
            <a:r>
              <a:rPr lang="en-US" sz="1600" dirty="0"/>
              <a:t>if they are converting or </a:t>
            </a:r>
            <a:r>
              <a:rPr lang="en-US" sz="1600" dirty="0" smtClean="0"/>
              <a:t>not.</a:t>
            </a:r>
            <a:r>
              <a:rPr lang="en-US" sz="1600" dirty="0"/>
              <a:t>	</a:t>
            </a:r>
          </a:p>
        </p:txBody>
      </p:sp>
      <p:pic>
        <p:nvPicPr>
          <p:cNvPr id="717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90687"/>
            <a:ext cx="3192463" cy="2258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p:nvPr/>
        </p:nvSpPr>
        <p:spPr>
          <a:xfrm>
            <a:off x="609600" y="4114800"/>
            <a:ext cx="4343400" cy="2062103"/>
          </a:xfrm>
          <a:prstGeom prst="rect">
            <a:avLst/>
          </a:prstGeom>
          <a:noFill/>
        </p:spPr>
        <p:txBody>
          <a:bodyPr wrap="square" rtlCol="0">
            <a:spAutoFit/>
          </a:bodyPr>
          <a:lstStyle/>
          <a:p>
            <a:r>
              <a:rPr lang="en-US" sz="1600" b="1" dirty="0"/>
              <a:t>Average Quantity VS Average Value</a:t>
            </a:r>
            <a:endParaRPr lang="en-US" sz="1600" dirty="0"/>
          </a:p>
          <a:p>
            <a:endParaRPr lang="en-US" sz="1600" dirty="0" smtClean="0"/>
          </a:p>
          <a:p>
            <a:r>
              <a:rPr lang="en-US" sz="1600" dirty="0"/>
              <a:t>A</a:t>
            </a:r>
            <a:r>
              <a:rPr lang="en-US" sz="1600" dirty="0" smtClean="0"/>
              <a:t>nalyzing any correlation between Average </a:t>
            </a:r>
            <a:r>
              <a:rPr lang="en-US" sz="1600" dirty="0"/>
              <a:t>P</a:t>
            </a:r>
            <a:r>
              <a:rPr lang="en-US" sz="1600" dirty="0" smtClean="0"/>
              <a:t>urchasing </a:t>
            </a:r>
            <a:r>
              <a:rPr lang="en-US" sz="1600" dirty="0"/>
              <a:t>Q</a:t>
            </a:r>
            <a:r>
              <a:rPr lang="en-US" sz="1600" dirty="0" smtClean="0"/>
              <a:t>uantity </a:t>
            </a:r>
            <a:r>
              <a:rPr lang="en-US" sz="1600" dirty="0"/>
              <a:t>and </a:t>
            </a:r>
            <a:r>
              <a:rPr lang="en-US" sz="1600" dirty="0" smtClean="0"/>
              <a:t>Average </a:t>
            </a:r>
            <a:r>
              <a:rPr lang="en-US" sz="1600" dirty="0"/>
              <a:t>P</a:t>
            </a:r>
            <a:r>
              <a:rPr lang="en-US" sz="1600" dirty="0" smtClean="0"/>
              <a:t>urchasing </a:t>
            </a:r>
            <a:r>
              <a:rPr lang="en-US" sz="1600" dirty="0"/>
              <a:t>V</a:t>
            </a:r>
            <a:r>
              <a:rPr lang="en-US" sz="1600" dirty="0" smtClean="0"/>
              <a:t>alue can </a:t>
            </a:r>
            <a:r>
              <a:rPr lang="en-US" sz="1600" dirty="0"/>
              <a:t>be a great way to improve the </a:t>
            </a:r>
            <a:r>
              <a:rPr lang="en-US" sz="1600" dirty="0" smtClean="0"/>
              <a:t>business logic behind up-selling, bundling,</a:t>
            </a:r>
            <a:r>
              <a:rPr lang="en-US" sz="1600" dirty="0"/>
              <a:t> recommended </a:t>
            </a:r>
            <a:r>
              <a:rPr lang="en-US" sz="1600" dirty="0" smtClean="0"/>
              <a:t>products, etc.</a:t>
            </a:r>
            <a:r>
              <a:rPr lang="en-US" sz="1600" dirty="0"/>
              <a:t/>
            </a:r>
            <a:br>
              <a:rPr lang="en-US" sz="1600" dirty="0"/>
            </a:br>
            <a:endParaRPr lang="en-US" sz="1600" dirty="0"/>
          </a:p>
        </p:txBody>
      </p:sp>
      <p:pic>
        <p:nvPicPr>
          <p:cNvPr id="22"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3905026"/>
            <a:ext cx="3124200" cy="219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457200" y="762000"/>
            <a:ext cx="8229599" cy="738664"/>
          </a:xfrm>
          <a:prstGeom prst="rect">
            <a:avLst/>
          </a:prstGeom>
        </p:spPr>
        <p:txBody>
          <a:bodyPr wrap="square">
            <a:spAutoFit/>
          </a:bodyPr>
          <a:lstStyle/>
          <a:p>
            <a:r>
              <a:rPr lang="en-US" sz="4200" b="1" dirty="0" smtClean="0">
                <a:solidFill>
                  <a:schemeClr val="bg1">
                    <a:lumMod val="50000"/>
                  </a:schemeClr>
                </a:solidFill>
              </a:rPr>
              <a:t>8. Custom Reporting</a:t>
            </a:r>
            <a:endParaRPr lang="en-US" dirty="0"/>
          </a:p>
        </p:txBody>
      </p:sp>
      <p:cxnSp>
        <p:nvCxnSpPr>
          <p:cNvPr id="6" name="Straight Connector 5"/>
          <p:cNvCxnSpPr/>
          <p:nvPr/>
        </p:nvCxnSpPr>
        <p:spPr>
          <a:xfrm flipH="1">
            <a:off x="3810000" y="2286000"/>
            <a:ext cx="381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685800" y="4470400"/>
            <a:ext cx="44958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378298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a:cs typeface="Times New Roman"/>
              </a:rPr>
              <a:t>Intro to Google Analytics</a:t>
            </a:r>
            <a:endParaRPr lang="en-US" dirty="0"/>
          </a:p>
        </p:txBody>
      </p:sp>
      <p:sp>
        <p:nvSpPr>
          <p:cNvPr id="4" name="Slide Number Placeholder 3"/>
          <p:cNvSpPr>
            <a:spLocks noGrp="1"/>
          </p:cNvSpPr>
          <p:nvPr>
            <p:ph type="sldNum" sz="quarter" idx="12"/>
          </p:nvPr>
        </p:nvSpPr>
        <p:spPr/>
        <p:txBody>
          <a:bodyPr/>
          <a:lstStyle/>
          <a:p>
            <a:fld id="{ECB78E42-4052-4226-8B06-7D823FBC5602}" type="slidenum">
              <a:rPr lang="en-US" smtClean="0"/>
              <a:pPr/>
              <a:t>17</a:t>
            </a:fld>
            <a:endParaRPr lang="en-US" dirty="0"/>
          </a:p>
        </p:txBody>
      </p:sp>
      <p:sp>
        <p:nvSpPr>
          <p:cNvPr id="19" name="TextBox 18"/>
          <p:cNvSpPr txBox="1"/>
          <p:nvPr/>
        </p:nvSpPr>
        <p:spPr>
          <a:xfrm>
            <a:off x="457200" y="1563231"/>
            <a:ext cx="4267200" cy="2431435"/>
          </a:xfrm>
          <a:prstGeom prst="rect">
            <a:avLst/>
          </a:prstGeom>
          <a:noFill/>
        </p:spPr>
        <p:txBody>
          <a:bodyPr wrap="square" rtlCol="0">
            <a:spAutoFit/>
          </a:bodyPr>
          <a:lstStyle/>
          <a:p>
            <a:pPr>
              <a:spcAft>
                <a:spcPts val="600"/>
              </a:spcAft>
            </a:pPr>
            <a:r>
              <a:rPr lang="en-US" sz="1600" b="1" spc="-30" dirty="0"/>
              <a:t>Product Conversion Rate VS %New Visitors</a:t>
            </a:r>
            <a:endParaRPr lang="en-US" sz="1600" spc="-30" dirty="0"/>
          </a:p>
          <a:p>
            <a:pPr>
              <a:spcAft>
                <a:spcPts val="600"/>
              </a:spcAft>
            </a:pPr>
            <a:r>
              <a:rPr lang="en-US" sz="1600" dirty="0" smtClean="0"/>
              <a:t>What percentage of </a:t>
            </a:r>
            <a:r>
              <a:rPr lang="en-US" sz="1600" dirty="0"/>
              <a:t>N</a:t>
            </a:r>
            <a:r>
              <a:rPr lang="en-US" sz="1600" dirty="0" smtClean="0"/>
              <a:t>ew </a:t>
            </a:r>
            <a:r>
              <a:rPr lang="en-US" sz="1600" dirty="0"/>
              <a:t>V</a:t>
            </a:r>
            <a:r>
              <a:rPr lang="en-US" sz="1600" dirty="0" smtClean="0"/>
              <a:t>isitors are purchasing? </a:t>
            </a:r>
            <a:r>
              <a:rPr lang="en-US" sz="1600" dirty="0"/>
              <a:t>This metric </a:t>
            </a:r>
            <a:r>
              <a:rPr lang="en-US" sz="1600" dirty="0" smtClean="0"/>
              <a:t>lags because prospect conversions may require multiple visits. More immediate results may occur if your website sells </a:t>
            </a:r>
            <a:r>
              <a:rPr lang="en-US" sz="1600" dirty="0"/>
              <a:t>unique </a:t>
            </a:r>
            <a:r>
              <a:rPr lang="en-US" sz="1600" dirty="0" smtClean="0"/>
              <a:t>or low-priced products, but </a:t>
            </a:r>
            <a:r>
              <a:rPr lang="en-US" sz="1600" dirty="0"/>
              <a:t>even then do not expect a very high conversion rate from first time visitors.</a:t>
            </a:r>
          </a:p>
          <a:p>
            <a:pPr>
              <a:spcAft>
                <a:spcPts val="600"/>
              </a:spcAft>
            </a:pPr>
            <a:endParaRPr lang="en-US" sz="1400" dirty="0"/>
          </a:p>
        </p:txBody>
      </p:sp>
      <p:pic>
        <p:nvPicPr>
          <p:cNvPr id="1126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101" y="1596918"/>
            <a:ext cx="3855499" cy="2136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122174"/>
            <a:ext cx="3896661" cy="212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4495800" y="4253805"/>
            <a:ext cx="4038600" cy="1646605"/>
          </a:xfrm>
          <a:prstGeom prst="rect">
            <a:avLst/>
          </a:prstGeom>
          <a:noFill/>
        </p:spPr>
        <p:txBody>
          <a:bodyPr wrap="square" rtlCol="0">
            <a:spAutoFit/>
          </a:bodyPr>
          <a:lstStyle/>
          <a:p>
            <a:pPr>
              <a:spcAft>
                <a:spcPts val="600"/>
              </a:spcAft>
            </a:pPr>
            <a:r>
              <a:rPr lang="en-US" sz="1600" b="1" dirty="0"/>
              <a:t>Unique Visitors VS </a:t>
            </a:r>
            <a:r>
              <a:rPr lang="en-US" sz="1600" b="1" dirty="0" smtClean="0"/>
              <a:t>Revenue</a:t>
            </a:r>
            <a:endParaRPr lang="en-US" sz="1600" dirty="0" smtClean="0"/>
          </a:p>
          <a:p>
            <a:pPr>
              <a:spcAft>
                <a:spcPts val="600"/>
              </a:spcAft>
            </a:pPr>
            <a:r>
              <a:rPr lang="en-US" sz="1600" dirty="0" smtClean="0"/>
              <a:t>A simplistic display of how </a:t>
            </a:r>
            <a:r>
              <a:rPr lang="en-US" sz="1600" dirty="0"/>
              <a:t>important </a:t>
            </a:r>
            <a:r>
              <a:rPr lang="en-US" sz="1600" dirty="0" smtClean="0"/>
              <a:t>it is </a:t>
            </a:r>
            <a:r>
              <a:rPr lang="en-US" sz="1600" dirty="0"/>
              <a:t>to increase the number of visitors. </a:t>
            </a:r>
            <a:r>
              <a:rPr lang="en-US" sz="1600" dirty="0" smtClean="0"/>
              <a:t>Over six months, look for a correlation between more Unique Visitors leading to more sales Revenue. </a:t>
            </a:r>
            <a:endParaRPr lang="en-US" sz="1600" dirty="0"/>
          </a:p>
        </p:txBody>
      </p:sp>
      <p:sp>
        <p:nvSpPr>
          <p:cNvPr id="9" name="Rectangle 8"/>
          <p:cNvSpPr/>
          <p:nvPr/>
        </p:nvSpPr>
        <p:spPr>
          <a:xfrm>
            <a:off x="457200" y="762000"/>
            <a:ext cx="8229599" cy="738664"/>
          </a:xfrm>
          <a:prstGeom prst="rect">
            <a:avLst/>
          </a:prstGeom>
        </p:spPr>
        <p:txBody>
          <a:bodyPr wrap="square">
            <a:spAutoFit/>
          </a:bodyPr>
          <a:lstStyle/>
          <a:p>
            <a:r>
              <a:rPr lang="en-US" sz="4200" b="1" dirty="0" smtClean="0">
                <a:solidFill>
                  <a:schemeClr val="bg1">
                    <a:lumMod val="65000"/>
                  </a:schemeClr>
                </a:solidFill>
              </a:rPr>
              <a:t>8. Custom Reporting</a:t>
            </a:r>
            <a:endParaRPr lang="en-US" dirty="0">
              <a:solidFill>
                <a:schemeClr val="bg1">
                  <a:lumMod val="65000"/>
                </a:schemeClr>
              </a:solidFill>
            </a:endParaRPr>
          </a:p>
        </p:txBody>
      </p:sp>
      <p:cxnSp>
        <p:nvCxnSpPr>
          <p:cNvPr id="10" name="Straight Connector 9"/>
          <p:cNvCxnSpPr/>
          <p:nvPr/>
        </p:nvCxnSpPr>
        <p:spPr>
          <a:xfrm flipH="1">
            <a:off x="533400" y="1905000"/>
            <a:ext cx="4267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4419600" y="4572000"/>
            <a:ext cx="2895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263108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a:cs typeface="Times New Roman"/>
              </a:rPr>
              <a:t>Intro to Google Analytics</a:t>
            </a:r>
            <a:endParaRPr lang="en-US" dirty="0"/>
          </a:p>
        </p:txBody>
      </p:sp>
      <p:sp>
        <p:nvSpPr>
          <p:cNvPr id="4" name="Slide Number Placeholder 3"/>
          <p:cNvSpPr>
            <a:spLocks noGrp="1"/>
          </p:cNvSpPr>
          <p:nvPr>
            <p:ph type="sldNum" sz="quarter" idx="12"/>
          </p:nvPr>
        </p:nvSpPr>
        <p:spPr/>
        <p:txBody>
          <a:bodyPr/>
          <a:lstStyle/>
          <a:p>
            <a:fld id="{ECB78E42-4052-4226-8B06-7D823FBC5602}" type="slidenum">
              <a:rPr lang="en-US" smtClean="0"/>
              <a:pPr/>
              <a:t>18</a:t>
            </a:fld>
            <a:endParaRPr lang="en-US" dirty="0"/>
          </a:p>
        </p:txBody>
      </p:sp>
      <p:sp>
        <p:nvSpPr>
          <p:cNvPr id="12" name="TextBox 11"/>
          <p:cNvSpPr txBox="1"/>
          <p:nvPr/>
        </p:nvSpPr>
        <p:spPr>
          <a:xfrm>
            <a:off x="621890" y="1676400"/>
            <a:ext cx="4712110" cy="1554272"/>
          </a:xfrm>
          <a:prstGeom prst="rect">
            <a:avLst/>
          </a:prstGeom>
          <a:noFill/>
        </p:spPr>
        <p:txBody>
          <a:bodyPr wrap="square" rtlCol="0">
            <a:spAutoFit/>
          </a:bodyPr>
          <a:lstStyle/>
          <a:p>
            <a:pPr>
              <a:spcAft>
                <a:spcPts val="600"/>
              </a:spcAft>
            </a:pPr>
            <a:r>
              <a:rPr lang="en-US" sz="1600" b="1" dirty="0"/>
              <a:t>Top Converting Traffic </a:t>
            </a:r>
            <a:r>
              <a:rPr lang="en-US" sz="1600" b="1" dirty="0" smtClean="0"/>
              <a:t>Sources</a:t>
            </a:r>
            <a:endParaRPr lang="en-US" sz="1600" b="1" dirty="0"/>
          </a:p>
          <a:p>
            <a:pPr>
              <a:spcAft>
                <a:spcPts val="600"/>
              </a:spcAft>
            </a:pPr>
            <a:r>
              <a:rPr lang="en-US" sz="1600" dirty="0"/>
              <a:t>Knowing which marketing channel brings the most money to the business is always an asset.</a:t>
            </a:r>
          </a:p>
          <a:p>
            <a:pPr>
              <a:spcAft>
                <a:spcPts val="600"/>
              </a:spcAft>
            </a:pPr>
            <a:endParaRPr lang="en-US" sz="1600" b="1" dirty="0"/>
          </a:p>
          <a:p>
            <a:pPr>
              <a:spcAft>
                <a:spcPts val="600"/>
              </a:spcAft>
            </a:pPr>
            <a:r>
              <a:rPr lang="en-US" sz="1600" b="1" dirty="0"/>
              <a:t>	 </a:t>
            </a:r>
          </a:p>
        </p:txBody>
      </p:sp>
      <p:pic>
        <p:nvPicPr>
          <p:cNvPr id="10"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b="20807"/>
          <a:stretch/>
        </p:blipFill>
        <p:spPr bwMode="auto">
          <a:xfrm>
            <a:off x="5334000" y="1714500"/>
            <a:ext cx="3170238"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4572000" y="3962400"/>
            <a:ext cx="4120232" cy="1646605"/>
          </a:xfrm>
          <a:prstGeom prst="rect">
            <a:avLst/>
          </a:prstGeom>
          <a:noFill/>
        </p:spPr>
        <p:txBody>
          <a:bodyPr wrap="square" rtlCol="0">
            <a:spAutoFit/>
          </a:bodyPr>
          <a:lstStyle/>
          <a:p>
            <a:pPr>
              <a:spcAft>
                <a:spcPts val="600"/>
              </a:spcAft>
            </a:pPr>
            <a:r>
              <a:rPr lang="en-US" sz="1600" b="1" dirty="0"/>
              <a:t>% Search Refinement VS </a:t>
            </a:r>
            <a:r>
              <a:rPr lang="en-US" sz="1600" b="1" dirty="0" smtClean="0"/>
              <a:t>Transaction</a:t>
            </a:r>
            <a:endParaRPr lang="en-US" sz="1600" b="1" dirty="0"/>
          </a:p>
          <a:p>
            <a:pPr>
              <a:spcAft>
                <a:spcPts val="600"/>
              </a:spcAft>
            </a:pPr>
            <a:r>
              <a:rPr lang="en-US" sz="1600" dirty="0" smtClean="0"/>
              <a:t>How the use of Site </a:t>
            </a:r>
            <a:r>
              <a:rPr lang="en-US" sz="1600" dirty="0"/>
              <a:t>search </a:t>
            </a:r>
            <a:r>
              <a:rPr lang="en-US" sz="1600" dirty="0" smtClean="0"/>
              <a:t>correlates to purchases requires a </a:t>
            </a:r>
            <a:r>
              <a:rPr lang="en-US" sz="1600" dirty="0"/>
              <a:t>look at this report. </a:t>
            </a:r>
            <a:r>
              <a:rPr lang="en-US" sz="1600" dirty="0" smtClean="0"/>
              <a:t>Whether using Google </a:t>
            </a:r>
            <a:r>
              <a:rPr lang="en-US" sz="1600" dirty="0"/>
              <a:t>S</a:t>
            </a:r>
            <a:r>
              <a:rPr lang="en-US" sz="1600" dirty="0" smtClean="0"/>
              <a:t>ite </a:t>
            </a:r>
            <a:r>
              <a:rPr lang="en-US" sz="1600" dirty="0"/>
              <a:t>S</a:t>
            </a:r>
            <a:r>
              <a:rPr lang="en-US" sz="1600" dirty="0" smtClean="0"/>
              <a:t>earch or a custom solution, strive for quality, useful and actionable results for users. </a:t>
            </a:r>
            <a:endParaRPr lang="en-US" sz="1600" b="1" dirty="0"/>
          </a:p>
        </p:txBody>
      </p:sp>
      <p:pic>
        <p:nvPicPr>
          <p:cNvPr id="12291"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031902"/>
            <a:ext cx="4038600" cy="216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457200" y="762000"/>
            <a:ext cx="8229599" cy="738664"/>
          </a:xfrm>
          <a:prstGeom prst="rect">
            <a:avLst/>
          </a:prstGeom>
        </p:spPr>
        <p:txBody>
          <a:bodyPr wrap="square">
            <a:spAutoFit/>
          </a:bodyPr>
          <a:lstStyle/>
          <a:p>
            <a:r>
              <a:rPr lang="en-US" sz="4200" b="1" dirty="0" smtClean="0">
                <a:solidFill>
                  <a:schemeClr val="bg1">
                    <a:lumMod val="75000"/>
                  </a:schemeClr>
                </a:solidFill>
              </a:rPr>
              <a:t>8. Custom Reporting</a:t>
            </a:r>
            <a:endParaRPr lang="en-US" dirty="0">
              <a:solidFill>
                <a:schemeClr val="bg1">
                  <a:lumMod val="75000"/>
                </a:schemeClr>
              </a:solidFill>
            </a:endParaRPr>
          </a:p>
        </p:txBody>
      </p:sp>
      <p:cxnSp>
        <p:nvCxnSpPr>
          <p:cNvPr id="11" name="Straight Connector 10"/>
          <p:cNvCxnSpPr/>
          <p:nvPr/>
        </p:nvCxnSpPr>
        <p:spPr>
          <a:xfrm flipH="1">
            <a:off x="685800" y="2006600"/>
            <a:ext cx="4648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4495800" y="4292600"/>
            <a:ext cx="3810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534446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a:cs typeface="Times New Roman"/>
              </a:rPr>
              <a:t>Intro to Google Analytics</a:t>
            </a:r>
            <a:endParaRPr lang="en-US" dirty="0"/>
          </a:p>
        </p:txBody>
      </p:sp>
      <p:sp>
        <p:nvSpPr>
          <p:cNvPr id="4" name="Slide Number Placeholder 3"/>
          <p:cNvSpPr>
            <a:spLocks noGrp="1"/>
          </p:cNvSpPr>
          <p:nvPr>
            <p:ph type="sldNum" sz="quarter" idx="12"/>
          </p:nvPr>
        </p:nvSpPr>
        <p:spPr/>
        <p:txBody>
          <a:bodyPr/>
          <a:lstStyle/>
          <a:p>
            <a:fld id="{ECB78E42-4052-4226-8B06-7D823FBC5602}" type="slidenum">
              <a:rPr lang="en-US" smtClean="0"/>
              <a:pPr/>
              <a:t>19</a:t>
            </a:fld>
            <a:endParaRPr lang="en-US" dirty="0"/>
          </a:p>
        </p:txBody>
      </p:sp>
      <p:sp>
        <p:nvSpPr>
          <p:cNvPr id="12" name="TextBox 11"/>
          <p:cNvSpPr txBox="1"/>
          <p:nvPr/>
        </p:nvSpPr>
        <p:spPr>
          <a:xfrm>
            <a:off x="533400" y="1577132"/>
            <a:ext cx="4120232" cy="2385268"/>
          </a:xfrm>
          <a:prstGeom prst="rect">
            <a:avLst/>
          </a:prstGeom>
          <a:noFill/>
        </p:spPr>
        <p:txBody>
          <a:bodyPr wrap="square" rtlCol="0">
            <a:spAutoFit/>
          </a:bodyPr>
          <a:lstStyle/>
          <a:p>
            <a:pPr>
              <a:spcAft>
                <a:spcPts val="600"/>
              </a:spcAft>
            </a:pPr>
            <a:r>
              <a:rPr lang="en-US" sz="1600" b="1" dirty="0"/>
              <a:t>Transaction VS Days To </a:t>
            </a:r>
            <a:r>
              <a:rPr lang="en-US" sz="1600" b="1" dirty="0" smtClean="0"/>
              <a:t>Transaction</a:t>
            </a:r>
            <a:endParaRPr lang="en-US" sz="1600" b="1" dirty="0"/>
          </a:p>
          <a:p>
            <a:pPr>
              <a:spcAft>
                <a:spcPts val="600"/>
              </a:spcAft>
            </a:pPr>
            <a:r>
              <a:rPr lang="en-US" sz="1600" dirty="0"/>
              <a:t>S</a:t>
            </a:r>
            <a:r>
              <a:rPr lang="en-US" sz="1600" dirty="0" smtClean="0"/>
              <a:t>imilar </a:t>
            </a:r>
            <a:r>
              <a:rPr lang="en-US" sz="1600" dirty="0"/>
              <a:t>to </a:t>
            </a:r>
            <a:r>
              <a:rPr lang="en-US" sz="1600" i="1" dirty="0"/>
              <a:t>Days </a:t>
            </a:r>
            <a:r>
              <a:rPr lang="en-US" sz="1600" i="1" dirty="0" smtClean="0"/>
              <a:t>Since </a:t>
            </a:r>
            <a:r>
              <a:rPr lang="en-US" sz="1600" i="1" dirty="0"/>
              <a:t>L</a:t>
            </a:r>
            <a:r>
              <a:rPr lang="en-US" sz="1600" i="1" dirty="0" smtClean="0"/>
              <a:t>ast </a:t>
            </a:r>
            <a:r>
              <a:rPr lang="en-US" sz="1600" i="1" dirty="0"/>
              <a:t>V</a:t>
            </a:r>
            <a:r>
              <a:rPr lang="en-US" sz="1600" i="1" dirty="0" smtClean="0"/>
              <a:t>isit </a:t>
            </a:r>
            <a:r>
              <a:rPr lang="en-US" sz="1600" dirty="0"/>
              <a:t>but </a:t>
            </a:r>
            <a:r>
              <a:rPr lang="en-US" sz="1600" dirty="0" smtClean="0"/>
              <a:t>with an E-Commerce focus. </a:t>
            </a:r>
            <a:r>
              <a:rPr lang="en-US" sz="1600" dirty="0"/>
              <a:t>K</a:t>
            </a:r>
            <a:r>
              <a:rPr lang="en-US" sz="1600" dirty="0" smtClean="0"/>
              <a:t>now </a:t>
            </a:r>
            <a:r>
              <a:rPr lang="en-US" sz="1600" dirty="0"/>
              <a:t>how many days a buyer needs until </a:t>
            </a:r>
            <a:r>
              <a:rPr lang="en-US" sz="1600" dirty="0" smtClean="0"/>
              <a:t>conversion. Gather </a:t>
            </a:r>
            <a:br>
              <a:rPr lang="en-US" sz="1600" dirty="0" smtClean="0"/>
            </a:br>
            <a:r>
              <a:rPr lang="en-US" sz="1600" dirty="0" smtClean="0"/>
              <a:t>E-mail addresses for </a:t>
            </a:r>
            <a:r>
              <a:rPr lang="en-US" sz="1600" dirty="0"/>
              <a:t>lead </a:t>
            </a:r>
            <a:r>
              <a:rPr lang="en-US" sz="1600" dirty="0" smtClean="0"/>
              <a:t>nurturing, or setup a </a:t>
            </a:r>
            <a:r>
              <a:rPr lang="en-US" sz="1600" dirty="0"/>
              <a:t>retargeting </a:t>
            </a:r>
            <a:r>
              <a:rPr lang="en-US" sz="1600" dirty="0" smtClean="0"/>
              <a:t>campaign, then observe whether it reduces the </a:t>
            </a:r>
            <a:r>
              <a:rPr lang="en-US" sz="1600" dirty="0"/>
              <a:t>D</a:t>
            </a:r>
            <a:r>
              <a:rPr lang="en-US" sz="1600" dirty="0" smtClean="0"/>
              <a:t>ays </a:t>
            </a:r>
            <a:r>
              <a:rPr lang="en-US" sz="1600" dirty="0"/>
              <a:t>until </a:t>
            </a:r>
            <a:r>
              <a:rPr lang="en-US" sz="1600" dirty="0" smtClean="0"/>
              <a:t>Transaction and yields a higher </a:t>
            </a:r>
            <a:r>
              <a:rPr lang="en-US" sz="1600" dirty="0"/>
              <a:t>number of transactions</a:t>
            </a:r>
            <a:r>
              <a:rPr lang="en-US" sz="1600" dirty="0" smtClean="0"/>
              <a:t>.</a:t>
            </a:r>
            <a:r>
              <a:rPr lang="en-US" sz="1600" b="1" dirty="0"/>
              <a:t> </a:t>
            </a:r>
            <a:endParaRPr lang="en-US" sz="1600" dirty="0"/>
          </a:p>
        </p:txBody>
      </p:sp>
      <p:sp>
        <p:nvSpPr>
          <p:cNvPr id="16" name="TextBox 15"/>
          <p:cNvSpPr txBox="1"/>
          <p:nvPr/>
        </p:nvSpPr>
        <p:spPr>
          <a:xfrm>
            <a:off x="545690" y="4031902"/>
            <a:ext cx="4120232" cy="2385268"/>
          </a:xfrm>
          <a:prstGeom prst="rect">
            <a:avLst/>
          </a:prstGeom>
          <a:noFill/>
        </p:spPr>
        <p:txBody>
          <a:bodyPr wrap="square" rtlCol="0">
            <a:spAutoFit/>
          </a:bodyPr>
          <a:lstStyle/>
          <a:p>
            <a:pPr>
              <a:spcAft>
                <a:spcPts val="600"/>
              </a:spcAft>
            </a:pPr>
            <a:r>
              <a:rPr lang="en-US" sz="1600" b="1" dirty="0"/>
              <a:t>Social Source </a:t>
            </a:r>
            <a:r>
              <a:rPr lang="en-US" sz="1600" b="1" dirty="0" smtClean="0"/>
              <a:t>Value</a:t>
            </a:r>
            <a:endParaRPr lang="en-US" sz="1600" b="1" dirty="0"/>
          </a:p>
          <a:p>
            <a:pPr>
              <a:spcAft>
                <a:spcPts val="600"/>
              </a:spcAft>
            </a:pPr>
            <a:r>
              <a:rPr lang="en-US" sz="1600" dirty="0"/>
              <a:t>Social Media can be a very effective traffic </a:t>
            </a:r>
            <a:r>
              <a:rPr lang="en-US" sz="1600" dirty="0" smtClean="0"/>
              <a:t>source</a:t>
            </a:r>
            <a:r>
              <a:rPr lang="en-US" sz="1600" dirty="0"/>
              <a:t>.</a:t>
            </a:r>
            <a:r>
              <a:rPr lang="en-US" sz="1600" dirty="0" smtClean="0"/>
              <a:t> Here, it generates </a:t>
            </a:r>
            <a:r>
              <a:rPr lang="en-US" sz="1600" dirty="0"/>
              <a:t>40% of the V</a:t>
            </a:r>
            <a:r>
              <a:rPr lang="en-US" sz="1600" dirty="0" smtClean="0"/>
              <a:t>isitors. How well does that translate to conversions</a:t>
            </a:r>
            <a:r>
              <a:rPr lang="en-US" sz="1600" dirty="0"/>
              <a:t>?</a:t>
            </a:r>
            <a:r>
              <a:rPr lang="en-US" sz="1600" dirty="0" smtClean="0"/>
              <a:t> </a:t>
            </a:r>
            <a:r>
              <a:rPr lang="en-US" sz="1600" dirty="0"/>
              <a:t>E</a:t>
            </a:r>
            <a:r>
              <a:rPr lang="en-US" sz="1600" dirty="0" smtClean="0"/>
              <a:t>nable </a:t>
            </a:r>
            <a:r>
              <a:rPr lang="en-US" sz="1600" dirty="0"/>
              <a:t>social media marketing accountability </a:t>
            </a:r>
            <a:r>
              <a:rPr lang="en-US" sz="1600" dirty="0" smtClean="0"/>
              <a:t>and know how </a:t>
            </a:r>
            <a:r>
              <a:rPr lang="en-US" sz="1600" dirty="0"/>
              <a:t>social impacts your business</a:t>
            </a:r>
            <a:r>
              <a:rPr lang="en-US" sz="1600" dirty="0" smtClean="0"/>
              <a:t>. Go beyond ‘last referring source’ for the real picture. </a:t>
            </a:r>
            <a:r>
              <a:rPr lang="en-US" sz="1600" b="1" dirty="0"/>
              <a:t>	 </a:t>
            </a:r>
          </a:p>
        </p:txBody>
      </p:sp>
      <p:pic>
        <p:nvPicPr>
          <p:cNvPr id="13314"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7954" t="13778" r="5407" b="5415"/>
          <a:stretch/>
        </p:blipFill>
        <p:spPr bwMode="auto">
          <a:xfrm>
            <a:off x="5407391" y="1066800"/>
            <a:ext cx="3130053" cy="307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5824" y="4318000"/>
            <a:ext cx="3740802"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457200" y="762000"/>
            <a:ext cx="8229599" cy="738664"/>
          </a:xfrm>
          <a:prstGeom prst="rect">
            <a:avLst/>
          </a:prstGeom>
        </p:spPr>
        <p:txBody>
          <a:bodyPr wrap="square">
            <a:spAutoFit/>
          </a:bodyPr>
          <a:lstStyle/>
          <a:p>
            <a:r>
              <a:rPr lang="en-US" sz="4200" b="1" dirty="0" smtClean="0">
                <a:solidFill>
                  <a:schemeClr val="bg1">
                    <a:lumMod val="85000"/>
                  </a:schemeClr>
                </a:solidFill>
              </a:rPr>
              <a:t>8. Custom Reports</a:t>
            </a:r>
            <a:endParaRPr lang="en-US" dirty="0">
              <a:solidFill>
                <a:schemeClr val="bg1">
                  <a:lumMod val="85000"/>
                </a:schemeClr>
              </a:solidFill>
            </a:endParaRPr>
          </a:p>
        </p:txBody>
      </p:sp>
      <p:cxnSp>
        <p:nvCxnSpPr>
          <p:cNvPr id="11" name="Straight Connector 10"/>
          <p:cNvCxnSpPr/>
          <p:nvPr/>
        </p:nvCxnSpPr>
        <p:spPr>
          <a:xfrm flipH="1">
            <a:off x="609600" y="1905000"/>
            <a:ext cx="54102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609600" y="4368800"/>
            <a:ext cx="42672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969759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0200" y="1676400"/>
            <a:ext cx="8458200" cy="9906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latin typeface="Times New Roman"/>
                <a:cs typeface="Times New Roman"/>
              </a:rPr>
              <a:t>Google Analytics</a:t>
            </a:r>
            <a:endParaRPr lang="en-US" dirty="0"/>
          </a:p>
        </p:txBody>
      </p:sp>
      <p:sp>
        <p:nvSpPr>
          <p:cNvPr id="4" name="Slide Number Placeholder 3"/>
          <p:cNvSpPr>
            <a:spLocks noGrp="1"/>
          </p:cNvSpPr>
          <p:nvPr>
            <p:ph type="sldNum" sz="quarter" idx="12"/>
          </p:nvPr>
        </p:nvSpPr>
        <p:spPr/>
        <p:txBody>
          <a:bodyPr/>
          <a:lstStyle/>
          <a:p>
            <a:fld id="{ECB78E42-4052-4226-8B06-7D823FBC5602}" type="slidenum">
              <a:rPr lang="en-US" smtClean="0"/>
              <a:pPr/>
              <a:t>2</a:t>
            </a:fld>
            <a:endParaRPr lang="en-US" dirty="0"/>
          </a:p>
        </p:txBody>
      </p:sp>
      <p:sp>
        <p:nvSpPr>
          <p:cNvPr id="7" name="Rectangle 6"/>
          <p:cNvSpPr/>
          <p:nvPr/>
        </p:nvSpPr>
        <p:spPr>
          <a:xfrm>
            <a:off x="457200" y="762000"/>
            <a:ext cx="8609537" cy="1846659"/>
          </a:xfrm>
          <a:prstGeom prst="rect">
            <a:avLst/>
          </a:prstGeom>
        </p:spPr>
        <p:txBody>
          <a:bodyPr wrap="square">
            <a:spAutoFit/>
          </a:bodyPr>
          <a:lstStyle/>
          <a:p>
            <a:r>
              <a:rPr lang="en-US" sz="4200" b="1" dirty="0" smtClean="0"/>
              <a:t>10-Step Google </a:t>
            </a:r>
            <a:r>
              <a:rPr lang="en-US" sz="4200" b="1" dirty="0"/>
              <a:t>Analytics </a:t>
            </a:r>
            <a:r>
              <a:rPr lang="en-US" sz="4200" b="1" dirty="0" smtClean="0"/>
              <a:t>Audit </a:t>
            </a:r>
            <a:endParaRPr lang="en-US" sz="4200" b="1" dirty="0"/>
          </a:p>
          <a:p>
            <a:endParaRPr lang="en-US" b="1" dirty="0" smtClean="0"/>
          </a:p>
          <a:p>
            <a:pPr>
              <a:spcAft>
                <a:spcPts val="900"/>
              </a:spcAft>
            </a:pPr>
            <a:r>
              <a:rPr lang="en-US" b="1" dirty="0" smtClean="0">
                <a:solidFill>
                  <a:schemeClr val="bg1"/>
                </a:solidFill>
              </a:rPr>
              <a:t>How </a:t>
            </a:r>
            <a:r>
              <a:rPr lang="en-US" b="1" dirty="0">
                <a:solidFill>
                  <a:schemeClr val="bg1"/>
                </a:solidFill>
              </a:rPr>
              <a:t>to Ensure Accurate Insights </a:t>
            </a:r>
            <a:r>
              <a:rPr lang="en-US" b="1" dirty="0" smtClean="0">
                <a:solidFill>
                  <a:schemeClr val="bg1"/>
                </a:solidFill>
              </a:rPr>
              <a:t/>
            </a:r>
            <a:br>
              <a:rPr lang="en-US" b="1" dirty="0" smtClean="0">
                <a:solidFill>
                  <a:schemeClr val="bg1"/>
                </a:solidFill>
              </a:rPr>
            </a:br>
            <a:r>
              <a:rPr lang="en-US" b="1" dirty="0" smtClean="0">
                <a:solidFill>
                  <a:schemeClr val="bg1"/>
                </a:solidFill>
              </a:rPr>
              <a:t>for </a:t>
            </a:r>
            <a:r>
              <a:rPr lang="en-US" b="1" dirty="0">
                <a:solidFill>
                  <a:schemeClr val="bg1"/>
                </a:solidFill>
              </a:rPr>
              <a:t>Better Business </a:t>
            </a:r>
            <a:r>
              <a:rPr lang="en-US" b="1" dirty="0" smtClean="0">
                <a:solidFill>
                  <a:schemeClr val="bg1"/>
                </a:solidFill>
              </a:rPr>
              <a:t>Reporting</a:t>
            </a:r>
            <a:br>
              <a:rPr lang="en-US" b="1" dirty="0" smtClean="0">
                <a:solidFill>
                  <a:schemeClr val="bg1"/>
                </a:solidFill>
              </a:rPr>
            </a:br>
            <a:r>
              <a:rPr lang="en-US" b="1" dirty="0" smtClean="0">
                <a:solidFill>
                  <a:schemeClr val="bg1"/>
                </a:solidFill>
              </a:rPr>
              <a:t>&amp; Traffic Analysis</a:t>
            </a:r>
            <a:endParaRPr lang="en-US" b="1" dirty="0">
              <a:solidFill>
                <a:schemeClr val="bg1"/>
              </a:solidFill>
            </a:endParaRPr>
          </a:p>
        </p:txBody>
      </p:sp>
      <p:sp>
        <p:nvSpPr>
          <p:cNvPr id="8" name="TextBox 7"/>
          <p:cNvSpPr txBox="1"/>
          <p:nvPr/>
        </p:nvSpPr>
        <p:spPr>
          <a:xfrm>
            <a:off x="457200" y="2871787"/>
            <a:ext cx="8240464" cy="3508653"/>
          </a:xfrm>
          <a:prstGeom prst="rect">
            <a:avLst/>
          </a:prstGeom>
          <a:noFill/>
        </p:spPr>
        <p:txBody>
          <a:bodyPr wrap="square" rtlCol="0">
            <a:spAutoFit/>
          </a:bodyPr>
          <a:lstStyle/>
          <a:p>
            <a:pPr>
              <a:spcAft>
                <a:spcPts val="900"/>
              </a:spcAft>
            </a:pPr>
            <a:r>
              <a:rPr lang="en-US" b="1" dirty="0">
                <a:solidFill>
                  <a:srgbClr val="0096D7"/>
                </a:solidFill>
              </a:rPr>
              <a:t>What You Must Know for Better Decision-Making &amp; Profitability: </a:t>
            </a:r>
            <a:r>
              <a:rPr lang="en-US" b="1" dirty="0" smtClean="0">
                <a:solidFill>
                  <a:srgbClr val="0096D7"/>
                </a:solidFill>
              </a:rPr>
              <a:t> </a:t>
            </a:r>
            <a:endParaRPr lang="en-US" dirty="0">
              <a:solidFill>
                <a:srgbClr val="0096D7"/>
              </a:solidFill>
            </a:endParaRPr>
          </a:p>
          <a:p>
            <a:pPr marL="285750" indent="-285750">
              <a:spcAft>
                <a:spcPts val="900"/>
              </a:spcAft>
              <a:buFont typeface="Arial"/>
              <a:buChar char="•"/>
            </a:pPr>
            <a:r>
              <a:rPr lang="en-US" b="1" dirty="0" smtClean="0"/>
              <a:t>Website Traffic Quantity, Quality </a:t>
            </a:r>
            <a:r>
              <a:rPr lang="en-US" b="1" i="1" dirty="0" smtClean="0">
                <a:solidFill>
                  <a:schemeClr val="bg1">
                    <a:lumMod val="50000"/>
                  </a:schemeClr>
                </a:solidFill>
              </a:rPr>
              <a:t>– Time On Site, Time on Page, Bounce </a:t>
            </a:r>
          </a:p>
          <a:p>
            <a:pPr marL="285750" indent="-285750">
              <a:spcAft>
                <a:spcPts val="900"/>
              </a:spcAft>
              <a:buFont typeface="Arial"/>
              <a:buChar char="•"/>
            </a:pPr>
            <a:r>
              <a:rPr lang="en-US" b="1" dirty="0" smtClean="0"/>
              <a:t>Where </a:t>
            </a:r>
            <a:r>
              <a:rPr lang="en-US" b="1" dirty="0"/>
              <a:t>Visitors Come From </a:t>
            </a:r>
            <a:r>
              <a:rPr lang="en-US" b="1" i="1" dirty="0" smtClean="0">
                <a:solidFill>
                  <a:srgbClr val="7F7F7F"/>
                </a:solidFill>
              </a:rPr>
              <a:t>– Source, Keywords  </a:t>
            </a:r>
            <a:endParaRPr lang="en-US" b="1" i="1" dirty="0">
              <a:solidFill>
                <a:srgbClr val="7F7F7F"/>
              </a:solidFill>
            </a:endParaRPr>
          </a:p>
          <a:p>
            <a:pPr marL="285750" indent="-285750">
              <a:spcAft>
                <a:spcPts val="900"/>
              </a:spcAft>
              <a:buFont typeface="Arial"/>
              <a:buChar char="•"/>
            </a:pPr>
            <a:r>
              <a:rPr lang="en-US" b="1" dirty="0"/>
              <a:t>Where Users Go </a:t>
            </a:r>
            <a:r>
              <a:rPr lang="en-US" b="1" i="1" dirty="0" smtClean="0">
                <a:solidFill>
                  <a:srgbClr val="7F7F7F"/>
                </a:solidFill>
              </a:rPr>
              <a:t>– Funnels, Trails </a:t>
            </a:r>
            <a:endParaRPr lang="en-US" b="1" i="1" dirty="0">
              <a:solidFill>
                <a:srgbClr val="7F7F7F"/>
              </a:solidFill>
            </a:endParaRPr>
          </a:p>
          <a:p>
            <a:pPr marL="285750" indent="-285750">
              <a:spcAft>
                <a:spcPts val="900"/>
              </a:spcAft>
              <a:buFont typeface="Arial"/>
              <a:buChar char="•"/>
            </a:pPr>
            <a:r>
              <a:rPr lang="en-US" b="1" dirty="0" smtClean="0"/>
              <a:t>What Prospects Do </a:t>
            </a:r>
            <a:r>
              <a:rPr lang="en-US" b="1" i="1" dirty="0" smtClean="0">
                <a:solidFill>
                  <a:srgbClr val="7F7F7F"/>
                </a:solidFill>
              </a:rPr>
              <a:t>– Transactions, Goals </a:t>
            </a:r>
            <a:endParaRPr lang="en-US" b="1" i="1" dirty="0">
              <a:solidFill>
                <a:srgbClr val="7F7F7F"/>
              </a:solidFill>
            </a:endParaRPr>
          </a:p>
          <a:p>
            <a:pPr marL="285750" indent="-285750">
              <a:spcAft>
                <a:spcPts val="900"/>
              </a:spcAft>
              <a:buFont typeface="Arial"/>
              <a:buChar char="•"/>
            </a:pPr>
            <a:r>
              <a:rPr lang="en-US" b="1" dirty="0" smtClean="0"/>
              <a:t>How </a:t>
            </a:r>
            <a:r>
              <a:rPr lang="en-US" b="1" dirty="0"/>
              <a:t>They Behave On-Site </a:t>
            </a:r>
            <a:r>
              <a:rPr lang="en-US" b="1" i="1" dirty="0" smtClean="0">
                <a:solidFill>
                  <a:srgbClr val="7F7F7F"/>
                </a:solidFill>
              </a:rPr>
              <a:t>– Searches, Conversions, Exits </a:t>
            </a:r>
            <a:endParaRPr lang="en-US" b="1" i="1" dirty="0" smtClean="0"/>
          </a:p>
          <a:p>
            <a:pPr marL="285750" indent="-285750">
              <a:spcAft>
                <a:spcPts val="900"/>
              </a:spcAft>
              <a:buFont typeface="Arial"/>
              <a:buChar char="•"/>
            </a:pPr>
            <a:r>
              <a:rPr lang="en-US" b="1" dirty="0" smtClean="0"/>
              <a:t>Results</a:t>
            </a:r>
            <a:r>
              <a:rPr lang="en-US" b="1" dirty="0" smtClean="0">
                <a:solidFill>
                  <a:srgbClr val="7F7F7F"/>
                </a:solidFill>
              </a:rPr>
              <a:t> </a:t>
            </a:r>
            <a:r>
              <a:rPr lang="en-US" b="1" i="1" dirty="0" smtClean="0">
                <a:solidFill>
                  <a:srgbClr val="7F7F7F"/>
                </a:solidFill>
              </a:rPr>
              <a:t>– Revenue, Ecommerce </a:t>
            </a:r>
            <a:endParaRPr lang="en-US" b="1" dirty="0" smtClean="0">
              <a:solidFill>
                <a:srgbClr val="7F7F7F"/>
              </a:solidFill>
            </a:endParaRPr>
          </a:p>
          <a:p>
            <a:pPr>
              <a:spcAft>
                <a:spcPts val="900"/>
              </a:spcAft>
            </a:pPr>
            <a:r>
              <a:rPr lang="en-US" b="1" dirty="0" smtClean="0">
                <a:solidFill>
                  <a:srgbClr val="0096D7"/>
                </a:solidFill>
              </a:rPr>
              <a:t>What You’re Likely to Get, if You’re Not Careful: </a:t>
            </a:r>
          </a:p>
          <a:p>
            <a:pPr marL="285750" indent="-285750">
              <a:spcAft>
                <a:spcPts val="900"/>
              </a:spcAft>
              <a:buFont typeface="Arial"/>
              <a:buChar char="•"/>
            </a:pPr>
            <a:r>
              <a:rPr lang="en-US" b="1" dirty="0" smtClean="0"/>
              <a:t>Garbage In, Garbage Out</a:t>
            </a:r>
            <a:endParaRPr lang="en-US" b="1" dirty="0"/>
          </a:p>
        </p:txBody>
      </p:sp>
      <p:sp>
        <p:nvSpPr>
          <p:cNvPr id="10" name="Rectangle 9"/>
          <p:cNvSpPr/>
          <p:nvPr/>
        </p:nvSpPr>
        <p:spPr>
          <a:xfrm>
            <a:off x="6018537" y="1676400"/>
            <a:ext cx="2592063" cy="923330"/>
          </a:xfrm>
          <a:prstGeom prst="rect">
            <a:avLst/>
          </a:prstGeom>
        </p:spPr>
        <p:txBody>
          <a:bodyPr wrap="none">
            <a:spAutoFit/>
          </a:bodyPr>
          <a:lstStyle/>
          <a:p>
            <a:pPr algn="r"/>
            <a:r>
              <a:rPr lang="en-US" b="1" dirty="0" smtClean="0">
                <a:solidFill>
                  <a:srgbClr val="0096D7"/>
                </a:solidFill>
              </a:rPr>
              <a:t>As an E-Commerce</a:t>
            </a:r>
            <a:br>
              <a:rPr lang="en-US" b="1" dirty="0" smtClean="0">
                <a:solidFill>
                  <a:srgbClr val="0096D7"/>
                </a:solidFill>
              </a:rPr>
            </a:br>
            <a:r>
              <a:rPr lang="en-US" b="1" dirty="0" smtClean="0">
                <a:solidFill>
                  <a:srgbClr val="0096D7"/>
                </a:solidFill>
              </a:rPr>
              <a:t> Web-Based Business</a:t>
            </a:r>
            <a:br>
              <a:rPr lang="en-US" b="1" dirty="0" smtClean="0">
                <a:solidFill>
                  <a:srgbClr val="0096D7"/>
                </a:solidFill>
              </a:rPr>
            </a:br>
            <a:r>
              <a:rPr lang="en-US" b="1" dirty="0" smtClean="0">
                <a:solidFill>
                  <a:srgbClr val="0096D7"/>
                </a:solidFill>
              </a:rPr>
              <a:t>or Agency</a:t>
            </a:r>
            <a:endParaRPr lang="en-US" b="1" dirty="0">
              <a:solidFill>
                <a:srgbClr val="0096D7"/>
              </a:solidFill>
            </a:endParaRPr>
          </a:p>
        </p:txBody>
      </p:sp>
    </p:spTree>
    <p:extLst>
      <p:ext uri="{BB962C8B-B14F-4D97-AF65-F5344CB8AC3E}">
        <p14:creationId xmlns:p14="http://schemas.microsoft.com/office/powerpoint/2010/main" val="26965665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a:cs typeface="Times New Roman"/>
              </a:rPr>
              <a:t>Google Analytics Canonicalization and Rewriting</a:t>
            </a:r>
            <a:endParaRPr lang="en-US" dirty="0"/>
          </a:p>
        </p:txBody>
      </p:sp>
      <p:sp>
        <p:nvSpPr>
          <p:cNvPr id="4" name="Slide Number Placeholder 3"/>
          <p:cNvSpPr>
            <a:spLocks noGrp="1"/>
          </p:cNvSpPr>
          <p:nvPr>
            <p:ph type="sldNum" sz="quarter" idx="12"/>
          </p:nvPr>
        </p:nvSpPr>
        <p:spPr/>
        <p:txBody>
          <a:bodyPr/>
          <a:lstStyle/>
          <a:p>
            <a:fld id="{ECB78E42-4052-4226-8B06-7D823FBC5602}" type="slidenum">
              <a:rPr lang="en-US" smtClean="0"/>
              <a:pPr/>
              <a:t>20</a:t>
            </a:fld>
            <a:endParaRPr lang="en-US"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372021"/>
            <a:ext cx="8153400" cy="3038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457201" y="1358205"/>
            <a:ext cx="8267502" cy="1815882"/>
          </a:xfrm>
          <a:prstGeom prst="rect">
            <a:avLst/>
          </a:prstGeom>
          <a:noFill/>
        </p:spPr>
        <p:txBody>
          <a:bodyPr wrap="square" rtlCol="0">
            <a:spAutoFit/>
          </a:bodyPr>
          <a:lstStyle/>
          <a:p>
            <a:endParaRPr lang="en-US" sz="1600" b="1" dirty="0"/>
          </a:p>
          <a:p>
            <a:r>
              <a:rPr lang="en-US" sz="1600" i="1" dirty="0"/>
              <a:t>s</a:t>
            </a:r>
            <a:r>
              <a:rPr lang="en-US" sz="1600" i="1" dirty="0" smtClean="0"/>
              <a:t>alt</a:t>
            </a:r>
            <a:r>
              <a:rPr lang="en-US" sz="1600" i="1" dirty="0"/>
              <a:t>-water-taffy.html </a:t>
            </a:r>
            <a:r>
              <a:rPr lang="en-US" sz="1600" dirty="0"/>
              <a:t>is tracked </a:t>
            </a:r>
            <a:r>
              <a:rPr lang="en-US" sz="1600" dirty="0" smtClean="0"/>
              <a:t>as 9 different URLs, </a:t>
            </a:r>
            <a:r>
              <a:rPr lang="en-US" sz="1600" dirty="0"/>
              <a:t>even </a:t>
            </a:r>
            <a:r>
              <a:rPr lang="en-US" sz="1600" dirty="0" smtClean="0"/>
              <a:t>though the </a:t>
            </a:r>
            <a:r>
              <a:rPr lang="en-US" sz="1600" dirty="0"/>
              <a:t>link shows the exact same product, and the content is exactly the same on each of these URLs</a:t>
            </a:r>
            <a:r>
              <a:rPr lang="en-US" sz="1600" dirty="0" smtClean="0"/>
              <a:t>. Site Search and dynamic page-creation parameters are causes. </a:t>
            </a:r>
            <a:endParaRPr lang="en-US" sz="1600" dirty="0"/>
          </a:p>
          <a:p>
            <a:r>
              <a:rPr lang="en-US" sz="1600" b="1" dirty="0"/>
              <a:t>	 </a:t>
            </a:r>
          </a:p>
          <a:p>
            <a:endParaRPr lang="en-US" sz="1600" b="1" dirty="0"/>
          </a:p>
          <a:p>
            <a:r>
              <a:rPr lang="en-US" sz="1600" b="1" dirty="0"/>
              <a:t>	 </a:t>
            </a:r>
          </a:p>
        </p:txBody>
      </p:sp>
      <p:sp>
        <p:nvSpPr>
          <p:cNvPr id="13" name="TextBox 12"/>
          <p:cNvSpPr txBox="1"/>
          <p:nvPr/>
        </p:nvSpPr>
        <p:spPr>
          <a:xfrm>
            <a:off x="381000" y="5323582"/>
            <a:ext cx="8343703" cy="1077218"/>
          </a:xfrm>
          <a:prstGeom prst="rect">
            <a:avLst/>
          </a:prstGeom>
          <a:noFill/>
        </p:spPr>
        <p:txBody>
          <a:bodyPr wrap="square" rtlCol="0">
            <a:spAutoFit/>
          </a:bodyPr>
          <a:lstStyle/>
          <a:p>
            <a:r>
              <a:rPr lang="en-US" sz="1600" dirty="0"/>
              <a:t>C</a:t>
            </a:r>
            <a:r>
              <a:rPr lang="en-US" sz="1600" dirty="0" smtClean="0"/>
              <a:t>onsolidate results </a:t>
            </a:r>
            <a:r>
              <a:rPr lang="en-US" sz="1600" dirty="0"/>
              <a:t>for what is essentially the same page, and avoid </a:t>
            </a:r>
            <a:r>
              <a:rPr lang="en-US" sz="1600" dirty="0" smtClean="0"/>
              <a:t>confusing reports. </a:t>
            </a:r>
            <a:endParaRPr lang="en-US" sz="1600" dirty="0"/>
          </a:p>
          <a:p>
            <a:r>
              <a:rPr lang="en-US" sz="1600" dirty="0">
                <a:solidFill>
                  <a:srgbClr val="0096D7"/>
                </a:solidFill>
              </a:rPr>
              <a:t>RECOMMENDED: S</a:t>
            </a:r>
            <a:r>
              <a:rPr lang="en-US" sz="1600" dirty="0" smtClean="0">
                <a:solidFill>
                  <a:srgbClr val="0096D7"/>
                </a:solidFill>
              </a:rPr>
              <a:t>etup </a:t>
            </a:r>
            <a:r>
              <a:rPr lang="en-US" sz="1600" b="1" dirty="0" smtClean="0">
                <a:solidFill>
                  <a:srgbClr val="0096D7"/>
                </a:solidFill>
              </a:rPr>
              <a:t>Canonical </a:t>
            </a:r>
            <a:r>
              <a:rPr lang="en-US" sz="1600" b="1" dirty="0">
                <a:solidFill>
                  <a:srgbClr val="0096D7"/>
                </a:solidFill>
              </a:rPr>
              <a:t>Tags </a:t>
            </a:r>
            <a:r>
              <a:rPr lang="en-US" sz="1600" dirty="0">
                <a:solidFill>
                  <a:srgbClr val="0096D7"/>
                </a:solidFill>
              </a:rPr>
              <a:t>on the website </a:t>
            </a:r>
            <a:r>
              <a:rPr lang="en-US" sz="1600" dirty="0" smtClean="0">
                <a:solidFill>
                  <a:srgbClr val="0096D7"/>
                </a:solidFill>
              </a:rPr>
              <a:t>to </a:t>
            </a:r>
            <a:r>
              <a:rPr lang="en-US" sz="1600" dirty="0">
                <a:solidFill>
                  <a:srgbClr val="0096D7"/>
                </a:solidFill>
              </a:rPr>
              <a:t>focus search crawlers on one instance of the page for better </a:t>
            </a:r>
            <a:r>
              <a:rPr lang="en-US" sz="1600" dirty="0" smtClean="0">
                <a:solidFill>
                  <a:srgbClr val="0096D7"/>
                </a:solidFill>
              </a:rPr>
              <a:t>SEO. </a:t>
            </a:r>
            <a:r>
              <a:rPr lang="en-US" sz="1600" b="1" dirty="0" smtClean="0">
                <a:solidFill>
                  <a:srgbClr val="0096D7"/>
                </a:solidFill>
              </a:rPr>
              <a:t>A </a:t>
            </a:r>
            <a:r>
              <a:rPr lang="en-US" sz="1600" b="1" dirty="0">
                <a:solidFill>
                  <a:srgbClr val="0096D7"/>
                </a:solidFill>
              </a:rPr>
              <a:t>Regex Filter </a:t>
            </a:r>
            <a:r>
              <a:rPr lang="en-US" sz="1600" dirty="0" smtClean="0">
                <a:solidFill>
                  <a:srgbClr val="0096D7"/>
                </a:solidFill>
              </a:rPr>
              <a:t>in </a:t>
            </a:r>
            <a:r>
              <a:rPr lang="en-US" sz="1600" dirty="0">
                <a:solidFill>
                  <a:srgbClr val="0096D7"/>
                </a:solidFill>
              </a:rPr>
              <a:t>A</a:t>
            </a:r>
            <a:r>
              <a:rPr lang="en-US" sz="1600" dirty="0" smtClean="0">
                <a:solidFill>
                  <a:srgbClr val="0096D7"/>
                </a:solidFill>
              </a:rPr>
              <a:t>nalytics will rewrite </a:t>
            </a:r>
            <a:r>
              <a:rPr lang="en-US" sz="1600" dirty="0">
                <a:solidFill>
                  <a:srgbClr val="0096D7"/>
                </a:solidFill>
              </a:rPr>
              <a:t>all the URLs and considers all </a:t>
            </a:r>
            <a:r>
              <a:rPr lang="en-US" sz="1600" dirty="0" smtClean="0">
                <a:solidFill>
                  <a:srgbClr val="0096D7"/>
                </a:solidFill>
              </a:rPr>
              <a:t>the </a:t>
            </a:r>
            <a:r>
              <a:rPr lang="en-US" sz="1600" dirty="0">
                <a:solidFill>
                  <a:srgbClr val="0096D7"/>
                </a:solidFill>
              </a:rPr>
              <a:t>links as being the same </a:t>
            </a:r>
            <a:r>
              <a:rPr lang="en-US" sz="1600" dirty="0" smtClean="0">
                <a:solidFill>
                  <a:srgbClr val="0096D7"/>
                </a:solidFill>
              </a:rPr>
              <a:t>for </a:t>
            </a:r>
            <a:r>
              <a:rPr lang="en-US" sz="1600" dirty="0">
                <a:solidFill>
                  <a:srgbClr val="0096D7"/>
                </a:solidFill>
              </a:rPr>
              <a:t>purposes of </a:t>
            </a:r>
            <a:r>
              <a:rPr lang="en-US" sz="1600" dirty="0" smtClean="0">
                <a:solidFill>
                  <a:srgbClr val="0096D7"/>
                </a:solidFill>
              </a:rPr>
              <a:t>reporting </a:t>
            </a:r>
            <a:r>
              <a:rPr lang="en-US" sz="1600" dirty="0">
                <a:solidFill>
                  <a:srgbClr val="0096D7"/>
                </a:solidFill>
              </a:rPr>
              <a:t>here in </a:t>
            </a:r>
            <a:r>
              <a:rPr lang="en-US" sz="1600" dirty="0" smtClean="0">
                <a:solidFill>
                  <a:srgbClr val="0096D7"/>
                </a:solidFill>
              </a:rPr>
              <a:t>Analytics. </a:t>
            </a:r>
            <a:endParaRPr lang="en-US" sz="1600" dirty="0">
              <a:solidFill>
                <a:srgbClr val="0096D7"/>
              </a:solidFill>
            </a:endParaRPr>
          </a:p>
        </p:txBody>
      </p:sp>
      <p:sp>
        <p:nvSpPr>
          <p:cNvPr id="8" name="Rectangle 7"/>
          <p:cNvSpPr/>
          <p:nvPr/>
        </p:nvSpPr>
        <p:spPr>
          <a:xfrm>
            <a:off x="457200" y="762000"/>
            <a:ext cx="8229599" cy="738664"/>
          </a:xfrm>
          <a:prstGeom prst="rect">
            <a:avLst/>
          </a:prstGeom>
        </p:spPr>
        <p:txBody>
          <a:bodyPr wrap="square">
            <a:spAutoFit/>
          </a:bodyPr>
          <a:lstStyle/>
          <a:p>
            <a:r>
              <a:rPr lang="en-US" sz="4200" b="1" dirty="0" smtClean="0">
                <a:solidFill>
                  <a:schemeClr val="bg1">
                    <a:lumMod val="50000"/>
                  </a:schemeClr>
                </a:solidFill>
              </a:rPr>
              <a:t>9. </a:t>
            </a:r>
            <a:r>
              <a:rPr lang="en-US" sz="4200" b="1" dirty="0" smtClean="0">
                <a:solidFill>
                  <a:schemeClr val="bg1">
                    <a:lumMod val="50000"/>
                  </a:schemeClr>
                </a:solidFill>
              </a:rPr>
              <a:t>Unify Results for Clarity </a:t>
            </a:r>
            <a:endParaRPr lang="en-US" dirty="0">
              <a:solidFill>
                <a:schemeClr val="bg1">
                  <a:lumMod val="50000"/>
                </a:schemeClr>
              </a:solidFill>
            </a:endParaRPr>
          </a:p>
        </p:txBody>
      </p:sp>
    </p:spTree>
    <p:extLst>
      <p:ext uri="{BB962C8B-B14F-4D97-AF65-F5344CB8AC3E}">
        <p14:creationId xmlns:p14="http://schemas.microsoft.com/office/powerpoint/2010/main" val="65714544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a:cs typeface="Times New Roman"/>
              </a:rPr>
              <a:t>Google Analytics, ‘Traffic Source (not provided)’</a:t>
            </a:r>
            <a:endParaRPr lang="en-US" dirty="0"/>
          </a:p>
        </p:txBody>
      </p:sp>
      <p:sp>
        <p:nvSpPr>
          <p:cNvPr id="4" name="Slide Number Placeholder 3"/>
          <p:cNvSpPr>
            <a:spLocks noGrp="1"/>
          </p:cNvSpPr>
          <p:nvPr>
            <p:ph type="sldNum" sz="quarter" idx="12"/>
          </p:nvPr>
        </p:nvSpPr>
        <p:spPr/>
        <p:txBody>
          <a:bodyPr/>
          <a:lstStyle/>
          <a:p>
            <a:fld id="{ECB78E42-4052-4226-8B06-7D823FBC5602}" type="slidenum">
              <a:rPr lang="en-US" smtClean="0"/>
              <a:pPr/>
              <a:t>21</a:t>
            </a:fld>
            <a:endParaRPr lang="en-US" dirty="0"/>
          </a:p>
        </p:txBody>
      </p:sp>
      <p:sp>
        <p:nvSpPr>
          <p:cNvPr id="13" name="TextBox 12"/>
          <p:cNvSpPr txBox="1"/>
          <p:nvPr/>
        </p:nvSpPr>
        <p:spPr>
          <a:xfrm>
            <a:off x="380998" y="2590800"/>
            <a:ext cx="8343703" cy="3770263"/>
          </a:xfrm>
          <a:prstGeom prst="rect">
            <a:avLst/>
          </a:prstGeom>
          <a:noFill/>
        </p:spPr>
        <p:txBody>
          <a:bodyPr wrap="square" rtlCol="0">
            <a:spAutoFit/>
          </a:bodyPr>
          <a:lstStyle/>
          <a:p>
            <a:pPr>
              <a:spcAft>
                <a:spcPts val="600"/>
              </a:spcAft>
            </a:pPr>
            <a:r>
              <a:rPr lang="en-US" sz="1600" dirty="0"/>
              <a:t>A recent Google Analytics Update introduced </a:t>
            </a:r>
            <a:r>
              <a:rPr lang="en-US" sz="1600" i="1" dirty="0">
                <a:solidFill>
                  <a:srgbClr val="0096D7"/>
                </a:solidFill>
              </a:rPr>
              <a:t>“Not Provided”  </a:t>
            </a:r>
            <a:r>
              <a:rPr lang="en-US" sz="1600" dirty="0"/>
              <a:t>under the keyword section. This </a:t>
            </a:r>
            <a:r>
              <a:rPr lang="en-US" sz="1600" dirty="0" smtClean="0"/>
              <a:t>conceals the </a:t>
            </a:r>
            <a:r>
              <a:rPr lang="en-US" sz="1600" dirty="0"/>
              <a:t>keywords </a:t>
            </a:r>
            <a:r>
              <a:rPr lang="en-US" sz="1600" dirty="0" smtClean="0"/>
              <a:t>that users queried to click-through to the website. It applies to users </a:t>
            </a:r>
            <a:r>
              <a:rPr lang="en-US" sz="1600" dirty="0"/>
              <a:t>who </a:t>
            </a:r>
            <a:r>
              <a:rPr lang="en-US" sz="1600" dirty="0" smtClean="0"/>
              <a:t>searched while </a:t>
            </a:r>
            <a:r>
              <a:rPr lang="en-US" sz="1600" dirty="0"/>
              <a:t>logged into a </a:t>
            </a:r>
            <a:r>
              <a:rPr lang="en-US" sz="1600" dirty="0" smtClean="0"/>
              <a:t>Google </a:t>
            </a:r>
            <a:r>
              <a:rPr lang="en-US" sz="1600" dirty="0"/>
              <a:t>account. </a:t>
            </a:r>
          </a:p>
          <a:p>
            <a:pPr>
              <a:spcAft>
                <a:spcPts val="600"/>
              </a:spcAft>
            </a:pPr>
            <a:r>
              <a:rPr lang="en-US" sz="1600" dirty="0"/>
              <a:t>I</a:t>
            </a:r>
            <a:r>
              <a:rPr lang="en-US" sz="1600" dirty="0" smtClean="0"/>
              <a:t>mprove </a:t>
            </a:r>
            <a:r>
              <a:rPr lang="en-US" sz="1600" dirty="0"/>
              <a:t>keyword </a:t>
            </a:r>
            <a:r>
              <a:rPr lang="en-US" sz="1600" dirty="0" smtClean="0"/>
              <a:t>focus with </a:t>
            </a:r>
            <a:r>
              <a:rPr lang="en-US" sz="1600" dirty="0"/>
              <a:t>a better understanding of how almost 10% of the traffic arrived on the </a:t>
            </a:r>
            <a:r>
              <a:rPr lang="en-US" sz="1600" dirty="0" smtClean="0"/>
              <a:t>website, and what type of Keyword influenced a significant number of Transactions.  </a:t>
            </a:r>
            <a:endParaRPr lang="en-US" sz="1600" dirty="0">
              <a:solidFill>
                <a:srgbClr val="0070C0"/>
              </a:solidFill>
            </a:endParaRPr>
          </a:p>
          <a:p>
            <a:pPr>
              <a:spcAft>
                <a:spcPts val="600"/>
              </a:spcAft>
            </a:pPr>
            <a:r>
              <a:rPr lang="en-US" sz="1600" dirty="0">
                <a:solidFill>
                  <a:srgbClr val="0070C0"/>
                </a:solidFill>
              </a:rPr>
              <a:t>RECOMMEND:  Create a </a:t>
            </a:r>
            <a:r>
              <a:rPr lang="en-US" sz="1600" dirty="0" smtClean="0">
                <a:solidFill>
                  <a:srgbClr val="0070C0"/>
                </a:solidFill>
              </a:rPr>
              <a:t>Custom </a:t>
            </a:r>
            <a:r>
              <a:rPr lang="en-US" sz="1600" dirty="0">
                <a:solidFill>
                  <a:srgbClr val="0070C0"/>
                </a:solidFill>
              </a:rPr>
              <a:t>S</a:t>
            </a:r>
            <a:r>
              <a:rPr lang="en-US" sz="1600" dirty="0" smtClean="0">
                <a:solidFill>
                  <a:srgbClr val="0070C0"/>
                </a:solidFill>
              </a:rPr>
              <a:t>egmentation </a:t>
            </a:r>
            <a:r>
              <a:rPr lang="en-US" sz="1600" dirty="0">
                <a:solidFill>
                  <a:srgbClr val="0070C0"/>
                </a:solidFill>
              </a:rPr>
              <a:t>R</a:t>
            </a:r>
            <a:r>
              <a:rPr lang="en-US" sz="1600" dirty="0" smtClean="0">
                <a:solidFill>
                  <a:srgbClr val="0070C0"/>
                </a:solidFill>
              </a:rPr>
              <a:t>eport to calculate </a:t>
            </a:r>
            <a:r>
              <a:rPr lang="en-US" sz="1600" dirty="0">
                <a:solidFill>
                  <a:srgbClr val="0070C0"/>
                </a:solidFill>
              </a:rPr>
              <a:t>the number of visitors (not provided) to </a:t>
            </a:r>
            <a:r>
              <a:rPr lang="en-US" sz="1600" dirty="0" smtClean="0">
                <a:solidFill>
                  <a:srgbClr val="0070C0"/>
                </a:solidFill>
              </a:rPr>
              <a:t>each </a:t>
            </a:r>
            <a:r>
              <a:rPr lang="en-US" sz="1600" dirty="0">
                <a:solidFill>
                  <a:srgbClr val="0070C0"/>
                </a:solidFill>
              </a:rPr>
              <a:t>particular page. </a:t>
            </a:r>
            <a:endParaRPr lang="en-US" sz="1600" dirty="0" smtClean="0">
              <a:solidFill>
                <a:srgbClr val="0070C0"/>
              </a:solidFill>
            </a:endParaRPr>
          </a:p>
          <a:p>
            <a:pPr>
              <a:spcAft>
                <a:spcPts val="600"/>
              </a:spcAft>
            </a:pPr>
            <a:r>
              <a:rPr lang="en-US" sz="1600" dirty="0" smtClean="0"/>
              <a:t>An Excel </a:t>
            </a:r>
            <a:r>
              <a:rPr lang="en-US" sz="1600" dirty="0"/>
              <a:t>spread sheet </a:t>
            </a:r>
            <a:r>
              <a:rPr lang="en-US" sz="1600" dirty="0" smtClean="0"/>
              <a:t>will help calculate the </a:t>
            </a:r>
            <a:r>
              <a:rPr lang="en-US" sz="1600" dirty="0"/>
              <a:t>percentage </a:t>
            </a:r>
            <a:r>
              <a:rPr lang="en-US" sz="1600" dirty="0" smtClean="0"/>
              <a:t>of traffic delivered via </a:t>
            </a:r>
            <a:r>
              <a:rPr lang="en-US" sz="1600" i="1" dirty="0"/>
              <a:t>branded </a:t>
            </a:r>
            <a:r>
              <a:rPr lang="en-US" sz="1600" dirty="0" smtClean="0"/>
              <a:t>VS </a:t>
            </a:r>
            <a:r>
              <a:rPr lang="en-US" sz="1600" i="1" dirty="0"/>
              <a:t>non-branded </a:t>
            </a:r>
            <a:r>
              <a:rPr lang="en-US" sz="1600" i="1" dirty="0" smtClean="0"/>
              <a:t>keywords</a:t>
            </a:r>
            <a:r>
              <a:rPr lang="en-US" sz="1600" dirty="0" smtClean="0"/>
              <a:t>. Then apply this ratio </a:t>
            </a:r>
            <a:r>
              <a:rPr lang="en-US" sz="1600" dirty="0"/>
              <a:t>to </a:t>
            </a:r>
            <a:r>
              <a:rPr lang="en-US" sz="1600" dirty="0" smtClean="0"/>
              <a:t>extrapolate </a:t>
            </a:r>
            <a:r>
              <a:rPr lang="en-US" sz="1600" dirty="0"/>
              <a:t>the keyword type </a:t>
            </a:r>
            <a:r>
              <a:rPr lang="en-US" sz="1600" dirty="0" smtClean="0"/>
              <a:t>used when ‘not provided’. This </a:t>
            </a:r>
            <a:r>
              <a:rPr lang="en-US" sz="1600" dirty="0"/>
              <a:t>process </a:t>
            </a:r>
            <a:r>
              <a:rPr lang="en-US" sz="1600" dirty="0" smtClean="0"/>
              <a:t>helps </a:t>
            </a:r>
            <a:r>
              <a:rPr lang="en-US" sz="1600" dirty="0"/>
              <a:t>identify the search terms (keyword queries) your customers are using so we can create content for better keyword focusing. You Project Manager can create this simple spreadsheet each month. It can help inform their SEO efforts, and they can share it with you for a better understanding of your organic search traffic’s keyword use. </a:t>
            </a:r>
          </a:p>
        </p:txBody>
      </p:sp>
      <p:grpSp>
        <p:nvGrpSpPr>
          <p:cNvPr id="3" name="Group 2"/>
          <p:cNvGrpSpPr/>
          <p:nvPr/>
        </p:nvGrpSpPr>
        <p:grpSpPr>
          <a:xfrm>
            <a:off x="317617" y="1600200"/>
            <a:ext cx="8445383" cy="762000"/>
            <a:chOff x="317617" y="2057400"/>
            <a:chExt cx="8445383" cy="762000"/>
          </a:xfrm>
        </p:grpSpPr>
        <p:pic>
          <p:nvPicPr>
            <p:cNvPr id="14339"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r="26029"/>
            <a:stretch/>
          </p:blipFill>
          <p:spPr bwMode="auto">
            <a:xfrm>
              <a:off x="317617" y="2057400"/>
              <a:ext cx="844538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37487" r="-1"/>
            <a:stretch/>
          </p:blipFill>
          <p:spPr bwMode="auto">
            <a:xfrm>
              <a:off x="1625717" y="2057400"/>
              <a:ext cx="713728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Rectangle 8"/>
          <p:cNvSpPr/>
          <p:nvPr/>
        </p:nvSpPr>
        <p:spPr>
          <a:xfrm>
            <a:off x="457200" y="762000"/>
            <a:ext cx="8229599" cy="738664"/>
          </a:xfrm>
          <a:prstGeom prst="rect">
            <a:avLst/>
          </a:prstGeom>
        </p:spPr>
        <p:txBody>
          <a:bodyPr wrap="square">
            <a:spAutoFit/>
          </a:bodyPr>
          <a:lstStyle/>
          <a:p>
            <a:r>
              <a:rPr lang="en-US" sz="4200" b="1" dirty="0" smtClean="0">
                <a:solidFill>
                  <a:schemeClr val="bg1">
                    <a:lumMod val="50000"/>
                  </a:schemeClr>
                </a:solidFill>
              </a:rPr>
              <a:t>10</a:t>
            </a:r>
            <a:r>
              <a:rPr lang="en-US" sz="4200" b="1" dirty="0" smtClean="0">
                <a:solidFill>
                  <a:schemeClr val="bg1">
                    <a:lumMod val="50000"/>
                  </a:schemeClr>
                </a:solidFill>
              </a:rPr>
              <a:t>. </a:t>
            </a:r>
            <a:r>
              <a:rPr lang="en-US" sz="4200" b="1" dirty="0" smtClean="0">
                <a:solidFill>
                  <a:schemeClr val="bg1">
                    <a:lumMod val="50000"/>
                  </a:schemeClr>
                </a:solidFill>
              </a:rPr>
              <a:t>Source: ‘(not provided)’</a:t>
            </a:r>
            <a:endParaRPr lang="en-US" dirty="0">
              <a:solidFill>
                <a:schemeClr val="bg1">
                  <a:lumMod val="50000"/>
                </a:schemeClr>
              </a:solidFill>
            </a:endParaRPr>
          </a:p>
        </p:txBody>
      </p:sp>
    </p:spTree>
    <p:extLst>
      <p:ext uri="{BB962C8B-B14F-4D97-AF65-F5344CB8AC3E}">
        <p14:creationId xmlns:p14="http://schemas.microsoft.com/office/powerpoint/2010/main" val="215887824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a:cs typeface="Times New Roman"/>
              </a:rPr>
              <a:t>Google Analytics Funnels: Added to Cart from…</a:t>
            </a:r>
            <a:endParaRPr lang="en-US" dirty="0"/>
          </a:p>
        </p:txBody>
      </p:sp>
      <p:sp>
        <p:nvSpPr>
          <p:cNvPr id="4" name="Slide Number Placeholder 3"/>
          <p:cNvSpPr>
            <a:spLocks noGrp="1"/>
          </p:cNvSpPr>
          <p:nvPr>
            <p:ph type="sldNum" sz="quarter" idx="12"/>
          </p:nvPr>
        </p:nvSpPr>
        <p:spPr/>
        <p:txBody>
          <a:bodyPr/>
          <a:lstStyle/>
          <a:p>
            <a:fld id="{ECB78E42-4052-4226-8B06-7D823FBC5602}" type="slidenum">
              <a:rPr lang="en-US" smtClean="0"/>
              <a:pPr/>
              <a:t>22</a:t>
            </a:fld>
            <a:endParaRPr lang="en-US" dirty="0"/>
          </a:p>
        </p:txBody>
      </p:sp>
      <p:sp>
        <p:nvSpPr>
          <p:cNvPr id="13" name="TextBox 12"/>
          <p:cNvSpPr txBox="1"/>
          <p:nvPr/>
        </p:nvSpPr>
        <p:spPr>
          <a:xfrm>
            <a:off x="380997" y="1524000"/>
            <a:ext cx="5867403" cy="4647427"/>
          </a:xfrm>
          <a:prstGeom prst="rect">
            <a:avLst/>
          </a:prstGeom>
          <a:noFill/>
        </p:spPr>
        <p:txBody>
          <a:bodyPr wrap="square" rtlCol="0">
            <a:spAutoFit/>
          </a:bodyPr>
          <a:lstStyle/>
          <a:p>
            <a:pPr>
              <a:spcAft>
                <a:spcPts val="600"/>
              </a:spcAft>
            </a:pPr>
            <a:r>
              <a:rPr lang="en-US" sz="1600" dirty="0" smtClean="0"/>
              <a:t>When a </a:t>
            </a:r>
            <a:r>
              <a:rPr lang="en-US" sz="1600" dirty="0"/>
              <a:t>customer can make a </a:t>
            </a:r>
            <a:r>
              <a:rPr lang="en-US" sz="1600" dirty="0" smtClean="0"/>
              <a:t>purchase multiple ways, it can mix </a:t>
            </a:r>
            <a:r>
              <a:rPr lang="en-US" sz="1600" dirty="0"/>
              <a:t>results from the website and </a:t>
            </a:r>
            <a:r>
              <a:rPr lang="en-US" sz="1600" dirty="0" smtClean="0"/>
              <a:t>obscure </a:t>
            </a:r>
            <a:r>
              <a:rPr lang="en-US" sz="1600" dirty="0"/>
              <a:t>the true decision page that led visitors to add an item to the cart. </a:t>
            </a:r>
            <a:endParaRPr lang="en-US" sz="1600" dirty="0" smtClean="0"/>
          </a:p>
          <a:p>
            <a:pPr>
              <a:spcAft>
                <a:spcPts val="600"/>
              </a:spcAft>
            </a:pPr>
            <a:r>
              <a:rPr lang="en-US" sz="1600" dirty="0" smtClean="0"/>
              <a:t>In some websites, items may be added to the Cart from the homepage. In this case, we want to differentiate Cart additions…</a:t>
            </a:r>
          </a:p>
          <a:p>
            <a:pPr lvl="0" algn="ctr">
              <a:spcAft>
                <a:spcPts val="600"/>
              </a:spcAft>
            </a:pPr>
            <a:r>
              <a:rPr lang="en-US" sz="1600" b="1" dirty="0" smtClean="0">
                <a:solidFill>
                  <a:srgbClr val="0096D7"/>
                </a:solidFill>
              </a:rPr>
              <a:t>From </a:t>
            </a:r>
            <a:r>
              <a:rPr lang="en-US" sz="1600" b="1" dirty="0">
                <a:solidFill>
                  <a:srgbClr val="0096D7"/>
                </a:solidFill>
              </a:rPr>
              <a:t>the </a:t>
            </a:r>
            <a:r>
              <a:rPr lang="en-US" sz="1600" b="1" dirty="0" smtClean="0">
                <a:solidFill>
                  <a:srgbClr val="0096D7"/>
                </a:solidFill>
              </a:rPr>
              <a:t>Product Page</a:t>
            </a:r>
            <a:r>
              <a:rPr lang="en-US" sz="1600" b="1" dirty="0" smtClean="0">
                <a:solidFill>
                  <a:schemeClr val="bg1"/>
                </a:solidFill>
              </a:rPr>
              <a:t>..</a:t>
            </a:r>
          </a:p>
          <a:p>
            <a:pPr lvl="0" algn="ctr">
              <a:spcAft>
                <a:spcPts val="600"/>
              </a:spcAft>
            </a:pPr>
            <a:r>
              <a:rPr lang="en-US" sz="1600" b="1" dirty="0" smtClean="0">
                <a:solidFill>
                  <a:srgbClr val="0096D7"/>
                </a:solidFill>
              </a:rPr>
              <a:t>From </a:t>
            </a:r>
            <a:r>
              <a:rPr lang="en-US" sz="1600" b="1" dirty="0">
                <a:solidFill>
                  <a:srgbClr val="0096D7"/>
                </a:solidFill>
              </a:rPr>
              <a:t>the </a:t>
            </a:r>
            <a:r>
              <a:rPr lang="en-US" sz="1600" b="1" dirty="0" smtClean="0">
                <a:solidFill>
                  <a:srgbClr val="0096D7"/>
                </a:solidFill>
              </a:rPr>
              <a:t>Category </a:t>
            </a:r>
            <a:r>
              <a:rPr lang="en-US" sz="1600" b="1" dirty="0">
                <a:solidFill>
                  <a:srgbClr val="0096D7"/>
                </a:solidFill>
              </a:rPr>
              <a:t>P</a:t>
            </a:r>
            <a:r>
              <a:rPr lang="en-US" sz="1600" b="1" dirty="0" smtClean="0">
                <a:solidFill>
                  <a:srgbClr val="0096D7"/>
                </a:solidFill>
              </a:rPr>
              <a:t>age</a:t>
            </a:r>
          </a:p>
          <a:p>
            <a:pPr>
              <a:spcAft>
                <a:spcPts val="600"/>
              </a:spcAft>
            </a:pPr>
            <a:endParaRPr lang="en-US" sz="1600" dirty="0" smtClean="0"/>
          </a:p>
          <a:p>
            <a:pPr>
              <a:spcAft>
                <a:spcPts val="600"/>
              </a:spcAft>
            </a:pPr>
            <a:r>
              <a:rPr lang="en-US" sz="1600" dirty="0" smtClean="0"/>
              <a:t>To </a:t>
            </a:r>
            <a:r>
              <a:rPr lang="en-US" sz="1600" dirty="0"/>
              <a:t>have a better understanding of how to optimize each page we will have to setup </a:t>
            </a:r>
            <a:r>
              <a:rPr lang="en-US" sz="1600" b="1" i="1" dirty="0"/>
              <a:t>two conversion goals</a:t>
            </a:r>
            <a:r>
              <a:rPr lang="en-US" sz="1600" dirty="0"/>
              <a:t>, </a:t>
            </a:r>
          </a:p>
          <a:p>
            <a:pPr marL="285750" lvl="0" indent="-285750">
              <a:spcAft>
                <a:spcPts val="600"/>
              </a:spcAft>
              <a:buFont typeface="Arial"/>
              <a:buChar char="•"/>
            </a:pPr>
            <a:r>
              <a:rPr lang="en-US" sz="1600" dirty="0"/>
              <a:t>category page checkout process and </a:t>
            </a:r>
          </a:p>
          <a:p>
            <a:pPr marL="285750" lvl="0" indent="-285750">
              <a:spcAft>
                <a:spcPts val="600"/>
              </a:spcAft>
              <a:buFont typeface="Arial"/>
              <a:buChar char="•"/>
            </a:pPr>
            <a:r>
              <a:rPr lang="en-US" sz="1600" dirty="0"/>
              <a:t>product page checkout process. </a:t>
            </a:r>
          </a:p>
          <a:p>
            <a:pPr>
              <a:spcAft>
                <a:spcPts val="600"/>
              </a:spcAft>
            </a:pPr>
            <a:r>
              <a:rPr lang="en-US" sz="1600" dirty="0"/>
              <a:t>These reports will give as a perspective of how the users are </a:t>
            </a:r>
            <a:r>
              <a:rPr lang="en-US" sz="1600" dirty="0" smtClean="0"/>
              <a:t>behaving. Then, we may optimize </a:t>
            </a:r>
            <a:r>
              <a:rPr lang="en-US" sz="1600" dirty="0"/>
              <a:t>the </a:t>
            </a:r>
            <a:r>
              <a:rPr lang="en-US" sz="1600" dirty="0" smtClean="0"/>
              <a:t>design, content or Add </a:t>
            </a:r>
            <a:r>
              <a:rPr lang="en-US" sz="1600" dirty="0"/>
              <a:t>to Cart Button on each page to generate more conversions. </a:t>
            </a:r>
          </a:p>
        </p:txBody>
      </p:sp>
      <p:pic>
        <p:nvPicPr>
          <p:cNvPr id="3" name="Picture 2"/>
          <p:cNvPicPr>
            <a:picLocks noChangeAspect="1"/>
          </p:cNvPicPr>
          <p:nvPr/>
        </p:nvPicPr>
        <p:blipFill>
          <a:blip r:embed="rId3"/>
          <a:stretch>
            <a:fillRect/>
          </a:stretch>
        </p:blipFill>
        <p:spPr>
          <a:xfrm>
            <a:off x="6201802" y="1447800"/>
            <a:ext cx="2383398" cy="19812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6248400" y="3739515"/>
            <a:ext cx="2336800" cy="2585085"/>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457200" y="762000"/>
            <a:ext cx="8229599" cy="738664"/>
          </a:xfrm>
          <a:prstGeom prst="rect">
            <a:avLst/>
          </a:prstGeom>
        </p:spPr>
        <p:txBody>
          <a:bodyPr wrap="square">
            <a:spAutoFit/>
          </a:bodyPr>
          <a:lstStyle/>
          <a:p>
            <a:r>
              <a:rPr lang="en-US" sz="4200" b="1" dirty="0" smtClean="0">
                <a:solidFill>
                  <a:schemeClr val="bg1">
                    <a:lumMod val="50000"/>
                  </a:schemeClr>
                </a:solidFill>
              </a:rPr>
              <a:t>Tip #1: Funnels</a:t>
            </a:r>
            <a:r>
              <a:rPr lang="en-US" sz="4200" b="1" dirty="0" smtClean="0">
                <a:solidFill>
                  <a:schemeClr val="bg1">
                    <a:lumMod val="50000"/>
                  </a:schemeClr>
                </a:solidFill>
              </a:rPr>
              <a:t>: Added to </a:t>
            </a:r>
            <a:r>
              <a:rPr lang="en-US" sz="4200" b="1" dirty="0" smtClean="0">
                <a:solidFill>
                  <a:schemeClr val="bg1">
                    <a:lumMod val="50000"/>
                  </a:schemeClr>
                </a:solidFill>
              </a:rPr>
              <a:t>Cart</a:t>
            </a:r>
            <a:endParaRPr lang="en-US" dirty="0">
              <a:solidFill>
                <a:schemeClr val="bg1">
                  <a:lumMod val="50000"/>
                </a:schemeClr>
              </a:solidFill>
            </a:endParaRPr>
          </a:p>
        </p:txBody>
      </p:sp>
      <p:sp>
        <p:nvSpPr>
          <p:cNvPr id="9" name="Bent Arrow 8"/>
          <p:cNvSpPr/>
          <p:nvPr/>
        </p:nvSpPr>
        <p:spPr>
          <a:xfrm rot="16200000" flipV="1">
            <a:off x="5753101" y="1257299"/>
            <a:ext cx="609599" cy="3733799"/>
          </a:xfrm>
          <a:prstGeom prst="bentArrow">
            <a:avLst>
              <a:gd name="adj1" fmla="val 23810"/>
              <a:gd name="adj2" fmla="val 25000"/>
              <a:gd name="adj3" fmla="val 25000"/>
              <a:gd name="adj4" fmla="val 75000"/>
            </a:avLst>
          </a:prstGeom>
          <a:gradFill>
            <a:gsLst>
              <a:gs pos="0">
                <a:schemeClr val="accent1">
                  <a:shade val="51000"/>
                  <a:satMod val="130000"/>
                </a:schemeClr>
              </a:gs>
              <a:gs pos="60000">
                <a:schemeClr val="accent1">
                  <a:shade val="93000"/>
                  <a:satMod val="130000"/>
                </a:schemeClr>
              </a:gs>
              <a:gs pos="100000">
                <a:schemeClr val="accent1">
                  <a:shade val="94000"/>
                  <a:satMod val="135000"/>
                  <a:alpha val="0"/>
                </a:schemeClr>
              </a:gs>
            </a:gsLst>
            <a:lin ang="81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Bent Arrow 9"/>
          <p:cNvSpPr/>
          <p:nvPr/>
        </p:nvSpPr>
        <p:spPr>
          <a:xfrm rot="16200000" flipH="1" flipV="1">
            <a:off x="5753099" y="2019302"/>
            <a:ext cx="609601" cy="3733799"/>
          </a:xfrm>
          <a:prstGeom prst="bentArrow">
            <a:avLst>
              <a:gd name="adj1" fmla="val 23810"/>
              <a:gd name="adj2" fmla="val 25000"/>
              <a:gd name="adj3" fmla="val 25000"/>
              <a:gd name="adj4" fmla="val 75000"/>
            </a:avLst>
          </a:prstGeom>
          <a:gradFill>
            <a:gsLst>
              <a:gs pos="0">
                <a:schemeClr val="accent1">
                  <a:shade val="51000"/>
                  <a:satMod val="130000"/>
                </a:schemeClr>
              </a:gs>
              <a:gs pos="60000">
                <a:schemeClr val="accent1">
                  <a:shade val="93000"/>
                  <a:satMod val="130000"/>
                </a:schemeClr>
              </a:gs>
              <a:gs pos="100000">
                <a:schemeClr val="accent1">
                  <a:shade val="94000"/>
                  <a:satMod val="135000"/>
                  <a:alpha val="0"/>
                </a:schemeClr>
              </a:gs>
            </a:gsLst>
            <a:lin ang="81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8058556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a:cs typeface="Times New Roman"/>
              </a:rPr>
              <a:t>Google Analytics Intelligence – Alerts </a:t>
            </a:r>
            <a:endParaRPr lang="en-US" dirty="0"/>
          </a:p>
        </p:txBody>
      </p:sp>
      <p:sp>
        <p:nvSpPr>
          <p:cNvPr id="4" name="Slide Number Placeholder 3"/>
          <p:cNvSpPr>
            <a:spLocks noGrp="1"/>
          </p:cNvSpPr>
          <p:nvPr>
            <p:ph type="sldNum" sz="quarter" idx="12"/>
          </p:nvPr>
        </p:nvSpPr>
        <p:spPr/>
        <p:txBody>
          <a:bodyPr/>
          <a:lstStyle/>
          <a:p>
            <a:fld id="{ECB78E42-4052-4226-8B06-7D823FBC5602}" type="slidenum">
              <a:rPr lang="en-US" smtClean="0"/>
              <a:pPr/>
              <a:t>23</a:t>
            </a:fld>
            <a:endParaRPr lang="en-US" dirty="0"/>
          </a:p>
        </p:txBody>
      </p:sp>
      <p:sp>
        <p:nvSpPr>
          <p:cNvPr id="13" name="TextBox 12"/>
          <p:cNvSpPr txBox="1"/>
          <p:nvPr/>
        </p:nvSpPr>
        <p:spPr>
          <a:xfrm>
            <a:off x="380997" y="1577876"/>
            <a:ext cx="8458203" cy="2292935"/>
          </a:xfrm>
          <a:prstGeom prst="rect">
            <a:avLst/>
          </a:prstGeom>
          <a:noFill/>
        </p:spPr>
        <p:txBody>
          <a:bodyPr wrap="square" rtlCol="0">
            <a:spAutoFit/>
          </a:bodyPr>
          <a:lstStyle/>
          <a:p>
            <a:pPr>
              <a:spcAft>
                <a:spcPts val="600"/>
              </a:spcAft>
            </a:pPr>
            <a:r>
              <a:rPr lang="en-US" sz="1600" i="1" dirty="0"/>
              <a:t>Google Analytics' Intelligence </a:t>
            </a:r>
            <a:r>
              <a:rPr lang="en-US" sz="1600" i="1" dirty="0" smtClean="0"/>
              <a:t>Reports </a:t>
            </a:r>
            <a:r>
              <a:rPr lang="en-US" sz="1600" dirty="0"/>
              <a:t>automatically monitor your website's traffic and highlight any significant changes. Notices can be sent out by E-mail to evoke a rapid response. </a:t>
            </a:r>
          </a:p>
          <a:p>
            <a:pPr>
              <a:spcAft>
                <a:spcPts val="600"/>
              </a:spcAft>
            </a:pPr>
            <a:r>
              <a:rPr lang="en-US" sz="1600" dirty="0"/>
              <a:t>Any business-critical website must have custom alerts, so the webmaster can </a:t>
            </a:r>
            <a:r>
              <a:rPr lang="en-US" sz="1600" dirty="0" smtClean="0"/>
              <a:t>fix / examine causes of </a:t>
            </a:r>
            <a:r>
              <a:rPr lang="en-US" sz="1600" dirty="0"/>
              <a:t>any unusual behavior</a:t>
            </a:r>
            <a:r>
              <a:rPr lang="en-US" sz="1600" dirty="0" smtClean="0"/>
              <a:t>. Agents should get early warning to demonstrate agility. </a:t>
            </a:r>
            <a:endParaRPr lang="en-US" sz="1600" dirty="0"/>
          </a:p>
          <a:p>
            <a:pPr>
              <a:spcAft>
                <a:spcPts val="600"/>
              </a:spcAft>
            </a:pPr>
            <a:r>
              <a:rPr lang="en-US" sz="1600" b="1" dirty="0">
                <a:solidFill>
                  <a:srgbClr val="0096D7"/>
                </a:solidFill>
              </a:rPr>
              <a:t>Traffic decreases by x%</a:t>
            </a:r>
          </a:p>
          <a:p>
            <a:pPr>
              <a:spcAft>
                <a:spcPts val="600"/>
              </a:spcAft>
            </a:pPr>
            <a:r>
              <a:rPr lang="en-US" sz="1600" dirty="0"/>
              <a:t>This alert will inform you whenever the website gets less than </a:t>
            </a:r>
            <a:r>
              <a:rPr lang="en-US" sz="1600" dirty="0" smtClean="0"/>
              <a:t>X% </a:t>
            </a:r>
            <a:r>
              <a:rPr lang="en-US" sz="1600" dirty="0"/>
              <a:t>of traffic compared to last week. It is critical to know as soon as possible to fix this issue</a:t>
            </a:r>
            <a:r>
              <a:rPr lang="en-US" sz="1600" dirty="0" smtClean="0"/>
              <a:t>.</a:t>
            </a:r>
          </a:p>
        </p:txBody>
      </p:sp>
      <p:pic>
        <p:nvPicPr>
          <p:cNvPr id="1436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119" y="4110676"/>
            <a:ext cx="8207481" cy="19356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457200" y="762000"/>
            <a:ext cx="8229599" cy="738664"/>
          </a:xfrm>
          <a:prstGeom prst="rect">
            <a:avLst/>
          </a:prstGeom>
        </p:spPr>
        <p:txBody>
          <a:bodyPr wrap="square">
            <a:spAutoFit/>
          </a:bodyPr>
          <a:lstStyle/>
          <a:p>
            <a:r>
              <a:rPr lang="en-US" sz="4200" b="1" dirty="0" smtClean="0">
                <a:solidFill>
                  <a:schemeClr val="bg1">
                    <a:lumMod val="50000"/>
                  </a:schemeClr>
                </a:solidFill>
              </a:rPr>
              <a:t>Tip #2: </a:t>
            </a:r>
            <a:r>
              <a:rPr lang="en-US" sz="4200" b="1" dirty="0" smtClean="0">
                <a:solidFill>
                  <a:schemeClr val="bg1">
                    <a:lumMod val="50000"/>
                  </a:schemeClr>
                </a:solidFill>
              </a:rPr>
              <a:t>Alerts</a:t>
            </a:r>
            <a:endParaRPr lang="en-US" dirty="0">
              <a:solidFill>
                <a:schemeClr val="bg1">
                  <a:lumMod val="50000"/>
                </a:schemeClr>
              </a:solidFill>
            </a:endParaRPr>
          </a:p>
        </p:txBody>
      </p:sp>
    </p:spTree>
    <p:extLst>
      <p:ext uri="{BB962C8B-B14F-4D97-AF65-F5344CB8AC3E}">
        <p14:creationId xmlns:p14="http://schemas.microsoft.com/office/powerpoint/2010/main" val="155776393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a:cs typeface="Times New Roman"/>
              </a:rPr>
              <a:t>Google Analytics Intelligence – Alerts </a:t>
            </a:r>
            <a:endParaRPr lang="en-US" dirty="0"/>
          </a:p>
        </p:txBody>
      </p:sp>
      <p:sp>
        <p:nvSpPr>
          <p:cNvPr id="4" name="Slide Number Placeholder 3"/>
          <p:cNvSpPr>
            <a:spLocks noGrp="1"/>
          </p:cNvSpPr>
          <p:nvPr>
            <p:ph type="sldNum" sz="quarter" idx="12"/>
          </p:nvPr>
        </p:nvSpPr>
        <p:spPr/>
        <p:txBody>
          <a:bodyPr/>
          <a:lstStyle/>
          <a:p>
            <a:fld id="{ECB78E42-4052-4226-8B06-7D823FBC5602}" type="slidenum">
              <a:rPr lang="en-US" smtClean="0"/>
              <a:pPr/>
              <a:t>24</a:t>
            </a:fld>
            <a:endParaRPr lang="en-US" dirty="0"/>
          </a:p>
        </p:txBody>
      </p:sp>
      <p:sp>
        <p:nvSpPr>
          <p:cNvPr id="13" name="TextBox 12"/>
          <p:cNvSpPr txBox="1"/>
          <p:nvPr/>
        </p:nvSpPr>
        <p:spPr>
          <a:xfrm>
            <a:off x="457200" y="1524000"/>
            <a:ext cx="8305803" cy="3416320"/>
          </a:xfrm>
          <a:prstGeom prst="rect">
            <a:avLst/>
          </a:prstGeom>
          <a:noFill/>
        </p:spPr>
        <p:txBody>
          <a:bodyPr wrap="square" rtlCol="0">
            <a:spAutoFit/>
          </a:bodyPr>
          <a:lstStyle/>
          <a:p>
            <a:pPr>
              <a:spcAft>
                <a:spcPts val="600"/>
              </a:spcAft>
            </a:pPr>
            <a:r>
              <a:rPr lang="en-US" sz="1600" b="1" dirty="0" smtClean="0">
                <a:solidFill>
                  <a:srgbClr val="0096D7"/>
                </a:solidFill>
              </a:rPr>
              <a:t>Press </a:t>
            </a:r>
            <a:r>
              <a:rPr lang="en-US" sz="1600" b="1" dirty="0">
                <a:solidFill>
                  <a:srgbClr val="0096D7"/>
                </a:solidFill>
              </a:rPr>
              <a:t>m</a:t>
            </a:r>
            <a:r>
              <a:rPr lang="en-US" sz="1600" b="1" dirty="0" smtClean="0">
                <a:solidFill>
                  <a:srgbClr val="0096D7"/>
                </a:solidFill>
              </a:rPr>
              <a:t>entions</a:t>
            </a:r>
            <a:r>
              <a:rPr lang="en-US" sz="1600" dirty="0" smtClean="0"/>
              <a:t> This </a:t>
            </a:r>
            <a:r>
              <a:rPr lang="en-US" sz="1600" dirty="0"/>
              <a:t>alert will inform you who linked to you and </a:t>
            </a:r>
            <a:r>
              <a:rPr lang="en-US" sz="1600" dirty="0" smtClean="0"/>
              <a:t>sent </a:t>
            </a:r>
            <a:r>
              <a:rPr lang="en-US" sz="1600" dirty="0"/>
              <a:t>a lot of traffic. This </a:t>
            </a:r>
            <a:r>
              <a:rPr lang="en-US" sz="1600" dirty="0" smtClean="0"/>
              <a:t>can be very informative from a Reputation Management </a:t>
            </a:r>
            <a:r>
              <a:rPr lang="en-US" sz="1600" dirty="0"/>
              <a:t>point of view (good and bad </a:t>
            </a:r>
            <a:r>
              <a:rPr lang="en-US" sz="1600" dirty="0" smtClean="0"/>
              <a:t>)</a:t>
            </a:r>
          </a:p>
          <a:p>
            <a:pPr>
              <a:spcAft>
                <a:spcPts val="600"/>
              </a:spcAft>
            </a:pPr>
            <a:endParaRPr lang="en-US" sz="1600" dirty="0" smtClean="0"/>
          </a:p>
          <a:p>
            <a:pPr>
              <a:spcAft>
                <a:spcPts val="600"/>
              </a:spcAft>
            </a:pPr>
            <a:endParaRPr lang="en-US" sz="1600" dirty="0"/>
          </a:p>
          <a:p>
            <a:pPr>
              <a:spcAft>
                <a:spcPts val="600"/>
              </a:spcAft>
            </a:pPr>
            <a:endParaRPr lang="en-US" sz="1600" dirty="0"/>
          </a:p>
          <a:p>
            <a:pPr>
              <a:spcAft>
                <a:spcPts val="600"/>
              </a:spcAft>
            </a:pPr>
            <a:endParaRPr lang="en-US" sz="1600" dirty="0" smtClean="0"/>
          </a:p>
          <a:p>
            <a:pPr>
              <a:spcAft>
                <a:spcPts val="600"/>
              </a:spcAft>
            </a:pPr>
            <a:endParaRPr lang="en-US" sz="1600" dirty="0"/>
          </a:p>
          <a:p>
            <a:pPr>
              <a:spcAft>
                <a:spcPts val="600"/>
              </a:spcAft>
            </a:pPr>
            <a:endParaRPr lang="en-US" sz="1600" dirty="0" smtClean="0"/>
          </a:p>
          <a:p>
            <a:pPr>
              <a:spcAft>
                <a:spcPts val="600"/>
              </a:spcAft>
            </a:pPr>
            <a:endParaRPr lang="en-US" sz="1600" dirty="0"/>
          </a:p>
          <a:p>
            <a:pPr>
              <a:spcAft>
                <a:spcPts val="600"/>
              </a:spcAft>
            </a:pPr>
            <a:r>
              <a:rPr lang="en-US" sz="1600" b="1" dirty="0" smtClean="0">
                <a:solidFill>
                  <a:srgbClr val="0096D7"/>
                </a:solidFill>
              </a:rPr>
              <a:t>404 </a:t>
            </a:r>
            <a:r>
              <a:rPr lang="en-US" sz="1600" b="1" dirty="0">
                <a:solidFill>
                  <a:srgbClr val="0096D7"/>
                </a:solidFill>
              </a:rPr>
              <a:t>P</a:t>
            </a:r>
            <a:r>
              <a:rPr lang="en-US" sz="1600" b="1" dirty="0" smtClean="0">
                <a:solidFill>
                  <a:srgbClr val="0096D7"/>
                </a:solidFill>
              </a:rPr>
              <a:t>age Alert</a:t>
            </a:r>
            <a:r>
              <a:rPr lang="en-US" sz="1600" dirty="0" smtClean="0">
                <a:solidFill>
                  <a:srgbClr val="0096D7"/>
                </a:solidFill>
              </a:rPr>
              <a:t> </a:t>
            </a:r>
            <a:r>
              <a:rPr lang="en-US" sz="1600" dirty="0" smtClean="0"/>
              <a:t>This </a:t>
            </a:r>
            <a:r>
              <a:rPr lang="en-US" sz="1600" dirty="0"/>
              <a:t>alert will </a:t>
            </a:r>
            <a:r>
              <a:rPr lang="en-US" sz="1600" dirty="0" smtClean="0"/>
              <a:t>notify you </a:t>
            </a:r>
            <a:r>
              <a:rPr lang="en-US" sz="1600" dirty="0"/>
              <a:t>as soon as people </a:t>
            </a:r>
            <a:r>
              <a:rPr lang="en-US" sz="1600" dirty="0" smtClean="0"/>
              <a:t>access </a:t>
            </a:r>
            <a:r>
              <a:rPr lang="en-US" sz="1600" dirty="0"/>
              <a:t>parts of your website that are broken. V</a:t>
            </a:r>
            <a:r>
              <a:rPr lang="en-US" sz="1600" dirty="0" smtClean="0"/>
              <a:t>ery </a:t>
            </a:r>
            <a:r>
              <a:rPr lang="en-US" sz="1600" dirty="0"/>
              <a:t>helpful to detect broken links as </a:t>
            </a:r>
            <a:r>
              <a:rPr lang="en-US" sz="1600" dirty="0" smtClean="0"/>
              <a:t>quickly </a:t>
            </a:r>
            <a:r>
              <a:rPr lang="en-US" sz="1600" dirty="0"/>
              <a:t>as possible.</a:t>
            </a:r>
            <a:r>
              <a:rPr lang="en-US" sz="1600" b="1" dirty="0"/>
              <a:t> </a:t>
            </a:r>
            <a:endParaRPr lang="en-US" sz="1600" dirty="0" smtClean="0"/>
          </a:p>
        </p:txBody>
      </p:sp>
      <p:pic>
        <p:nvPicPr>
          <p:cNvPr id="1436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97" y="2133600"/>
            <a:ext cx="8205264" cy="19351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910" y="4876800"/>
            <a:ext cx="8089490" cy="15859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457200" y="762000"/>
            <a:ext cx="8229599" cy="738664"/>
          </a:xfrm>
          <a:prstGeom prst="rect">
            <a:avLst/>
          </a:prstGeom>
        </p:spPr>
        <p:txBody>
          <a:bodyPr wrap="square">
            <a:spAutoFit/>
          </a:bodyPr>
          <a:lstStyle/>
          <a:p>
            <a:r>
              <a:rPr lang="en-US" sz="4200" b="1" dirty="0" smtClean="0">
                <a:solidFill>
                  <a:schemeClr val="bg1">
                    <a:lumMod val="50000"/>
                  </a:schemeClr>
                </a:solidFill>
              </a:rPr>
              <a:t>Tip #2: </a:t>
            </a:r>
            <a:r>
              <a:rPr lang="en-US" sz="4200" b="1" dirty="0" smtClean="0">
                <a:solidFill>
                  <a:schemeClr val="bg1">
                    <a:lumMod val="50000"/>
                  </a:schemeClr>
                </a:solidFill>
              </a:rPr>
              <a:t>Alerts</a:t>
            </a:r>
            <a:endParaRPr lang="en-US" dirty="0">
              <a:solidFill>
                <a:schemeClr val="bg1">
                  <a:lumMod val="50000"/>
                </a:schemeClr>
              </a:solidFill>
            </a:endParaRPr>
          </a:p>
        </p:txBody>
      </p:sp>
    </p:spTree>
    <p:extLst>
      <p:ext uri="{BB962C8B-B14F-4D97-AF65-F5344CB8AC3E}">
        <p14:creationId xmlns:p14="http://schemas.microsoft.com/office/powerpoint/2010/main" val="278124535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a:cs typeface="Times New Roman"/>
              </a:rPr>
              <a:t>Google Analytics Intelligence – Alerts </a:t>
            </a:r>
            <a:endParaRPr lang="en-US" dirty="0"/>
          </a:p>
        </p:txBody>
      </p:sp>
      <p:sp>
        <p:nvSpPr>
          <p:cNvPr id="4" name="Slide Number Placeholder 3"/>
          <p:cNvSpPr>
            <a:spLocks noGrp="1"/>
          </p:cNvSpPr>
          <p:nvPr>
            <p:ph type="sldNum" sz="quarter" idx="12"/>
          </p:nvPr>
        </p:nvSpPr>
        <p:spPr/>
        <p:txBody>
          <a:bodyPr/>
          <a:lstStyle/>
          <a:p>
            <a:fld id="{ECB78E42-4052-4226-8B06-7D823FBC5602}" type="slidenum">
              <a:rPr lang="en-US" smtClean="0"/>
              <a:pPr/>
              <a:t>25</a:t>
            </a:fld>
            <a:endParaRPr lang="en-US" dirty="0"/>
          </a:p>
        </p:txBody>
      </p:sp>
      <p:sp>
        <p:nvSpPr>
          <p:cNvPr id="13" name="TextBox 12"/>
          <p:cNvSpPr txBox="1"/>
          <p:nvPr/>
        </p:nvSpPr>
        <p:spPr>
          <a:xfrm>
            <a:off x="380997" y="1600200"/>
            <a:ext cx="8458203" cy="3493264"/>
          </a:xfrm>
          <a:prstGeom prst="rect">
            <a:avLst/>
          </a:prstGeom>
          <a:noFill/>
        </p:spPr>
        <p:txBody>
          <a:bodyPr wrap="square" rtlCol="0">
            <a:spAutoFit/>
          </a:bodyPr>
          <a:lstStyle/>
          <a:p>
            <a:pPr>
              <a:spcAft>
                <a:spcPts val="600"/>
              </a:spcAft>
            </a:pPr>
            <a:r>
              <a:rPr lang="en-US" sz="1600" b="1" dirty="0">
                <a:solidFill>
                  <a:srgbClr val="0096D7"/>
                </a:solidFill>
              </a:rPr>
              <a:t>Goals Stop Working</a:t>
            </a:r>
          </a:p>
          <a:p>
            <a:pPr>
              <a:spcAft>
                <a:spcPts val="600"/>
              </a:spcAft>
            </a:pPr>
            <a:r>
              <a:rPr lang="en-US" sz="1600" dirty="0"/>
              <a:t>This alert </a:t>
            </a:r>
            <a:r>
              <a:rPr lang="en-US" sz="1600" dirty="0" smtClean="0"/>
              <a:t>is </a:t>
            </a:r>
            <a:r>
              <a:rPr lang="en-US" sz="1600" dirty="0"/>
              <a:t>handy to detect whenever the website is not converting or the checkout process (website) is not working properly</a:t>
            </a:r>
            <a:r>
              <a:rPr lang="en-US" sz="1600" dirty="0" smtClean="0"/>
              <a:t>. (Kind of a Big Deal!)</a:t>
            </a:r>
            <a:endParaRPr lang="en-US" sz="1600" dirty="0"/>
          </a:p>
          <a:p>
            <a:pPr>
              <a:spcAft>
                <a:spcPts val="600"/>
              </a:spcAft>
            </a:pPr>
            <a:r>
              <a:rPr lang="en-US" sz="1600" b="1" dirty="0"/>
              <a:t> </a:t>
            </a:r>
          </a:p>
          <a:p>
            <a:pPr>
              <a:spcAft>
                <a:spcPts val="600"/>
              </a:spcAft>
            </a:pPr>
            <a:endParaRPr lang="en-US" sz="1600" dirty="0"/>
          </a:p>
          <a:p>
            <a:pPr>
              <a:spcAft>
                <a:spcPts val="600"/>
              </a:spcAft>
            </a:pPr>
            <a:endParaRPr lang="en-US" sz="1600" dirty="0" smtClean="0"/>
          </a:p>
          <a:p>
            <a:pPr>
              <a:spcAft>
                <a:spcPts val="600"/>
              </a:spcAft>
            </a:pPr>
            <a:endParaRPr lang="en-US" sz="1600" dirty="0"/>
          </a:p>
          <a:p>
            <a:pPr>
              <a:spcAft>
                <a:spcPts val="600"/>
              </a:spcAft>
            </a:pPr>
            <a:endParaRPr lang="en-US" sz="1600" dirty="0" smtClean="0"/>
          </a:p>
          <a:p>
            <a:pPr>
              <a:spcAft>
                <a:spcPts val="600"/>
              </a:spcAft>
            </a:pPr>
            <a:endParaRPr lang="en-US" sz="1600" dirty="0"/>
          </a:p>
          <a:p>
            <a:pPr>
              <a:spcAft>
                <a:spcPts val="600"/>
              </a:spcAft>
            </a:pPr>
            <a:endParaRPr lang="en-US" sz="1600" b="1" dirty="0" smtClean="0"/>
          </a:p>
          <a:p>
            <a:pPr>
              <a:spcAft>
                <a:spcPts val="600"/>
              </a:spcAft>
            </a:pPr>
            <a:endParaRPr lang="en-US" sz="1600" b="1" dirty="0"/>
          </a:p>
        </p:txBody>
      </p:sp>
      <p:pic>
        <p:nvPicPr>
          <p:cNvPr id="1436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336" y="2702619"/>
            <a:ext cx="8205264" cy="19351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83454" y="4942582"/>
            <a:ext cx="8303345" cy="1400383"/>
          </a:xfrm>
          <a:prstGeom prst="rect">
            <a:avLst/>
          </a:prstGeom>
        </p:spPr>
        <p:txBody>
          <a:bodyPr wrap="square">
            <a:spAutoFit/>
          </a:bodyPr>
          <a:lstStyle/>
          <a:p>
            <a:pPr>
              <a:spcAft>
                <a:spcPts val="600"/>
              </a:spcAft>
            </a:pPr>
            <a:r>
              <a:rPr lang="en-US" sz="1600" dirty="0"/>
              <a:t>Thank you for </a:t>
            </a:r>
            <a:r>
              <a:rPr lang="en-US" sz="1600" dirty="0" smtClean="0"/>
              <a:t>reviewing </a:t>
            </a:r>
            <a:r>
              <a:rPr lang="en-US" sz="1600" dirty="0"/>
              <a:t>this </a:t>
            </a:r>
            <a:r>
              <a:rPr lang="en-US" sz="1600" dirty="0" smtClean="0"/>
              <a:t>model Google </a:t>
            </a:r>
            <a:r>
              <a:rPr lang="en-US" sz="1600" dirty="0"/>
              <a:t>Analytics Audit. We think you’ll agree that there are opportunities to better understand how your visitors arrive on the website, and how well they are served once they do arrive. Through ongoing review of the data, your web business can hope to attain its best results in terms of conversions and revenue. </a:t>
            </a:r>
            <a:endParaRPr lang="en-US" sz="1600" dirty="0" smtClean="0"/>
          </a:p>
          <a:p>
            <a:pPr>
              <a:spcAft>
                <a:spcPts val="600"/>
              </a:spcAft>
            </a:pPr>
            <a:r>
              <a:rPr lang="en-US" sz="1600" dirty="0" smtClean="0"/>
              <a:t>Try some techniques described. Please contact </a:t>
            </a:r>
            <a:r>
              <a:rPr lang="en-US" sz="1600" dirty="0" err="1" smtClean="0"/>
              <a:t>WebiMax</a:t>
            </a:r>
            <a:r>
              <a:rPr lang="en-US" sz="1600" dirty="0" smtClean="0"/>
              <a:t> should you require assistance. </a:t>
            </a:r>
            <a:endParaRPr lang="en-US" sz="1600" dirty="0"/>
          </a:p>
        </p:txBody>
      </p:sp>
      <p:sp>
        <p:nvSpPr>
          <p:cNvPr id="8" name="Rectangle 7"/>
          <p:cNvSpPr/>
          <p:nvPr/>
        </p:nvSpPr>
        <p:spPr>
          <a:xfrm>
            <a:off x="457200" y="762000"/>
            <a:ext cx="8229599" cy="738664"/>
          </a:xfrm>
          <a:prstGeom prst="rect">
            <a:avLst/>
          </a:prstGeom>
        </p:spPr>
        <p:txBody>
          <a:bodyPr wrap="square">
            <a:spAutoFit/>
          </a:bodyPr>
          <a:lstStyle/>
          <a:p>
            <a:r>
              <a:rPr lang="en-US" sz="4200" b="1" dirty="0" smtClean="0">
                <a:solidFill>
                  <a:schemeClr val="bg1">
                    <a:lumMod val="50000"/>
                  </a:schemeClr>
                </a:solidFill>
              </a:rPr>
              <a:t>Tips #2: </a:t>
            </a:r>
            <a:r>
              <a:rPr lang="en-US" sz="4200" b="1" dirty="0" smtClean="0">
                <a:solidFill>
                  <a:schemeClr val="bg1">
                    <a:lumMod val="50000"/>
                  </a:schemeClr>
                </a:solidFill>
              </a:rPr>
              <a:t>Alerts</a:t>
            </a:r>
            <a:endParaRPr lang="en-US" dirty="0">
              <a:solidFill>
                <a:schemeClr val="bg1">
                  <a:lumMod val="50000"/>
                </a:schemeClr>
              </a:solidFill>
            </a:endParaRPr>
          </a:p>
        </p:txBody>
      </p:sp>
    </p:spTree>
    <p:extLst>
      <p:ext uri="{BB962C8B-B14F-4D97-AF65-F5344CB8AC3E}">
        <p14:creationId xmlns:p14="http://schemas.microsoft.com/office/powerpoint/2010/main" val="305792820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a:cs typeface="Times New Roman"/>
              </a:rPr>
              <a:t>Google Analytics </a:t>
            </a:r>
            <a:r>
              <a:rPr lang="en-US" dirty="0" smtClean="0">
                <a:latin typeface="Times New Roman"/>
                <a:cs typeface="Times New Roman"/>
              </a:rPr>
              <a:t>Tools and Resources</a:t>
            </a:r>
            <a:endParaRPr lang="en-US" dirty="0"/>
          </a:p>
        </p:txBody>
      </p:sp>
      <p:sp>
        <p:nvSpPr>
          <p:cNvPr id="4" name="Slide Number Placeholder 3"/>
          <p:cNvSpPr>
            <a:spLocks noGrp="1"/>
          </p:cNvSpPr>
          <p:nvPr>
            <p:ph type="sldNum" sz="quarter" idx="12"/>
          </p:nvPr>
        </p:nvSpPr>
        <p:spPr/>
        <p:txBody>
          <a:bodyPr/>
          <a:lstStyle/>
          <a:p>
            <a:fld id="{ECB78E42-4052-4226-8B06-7D823FBC5602}" type="slidenum">
              <a:rPr lang="en-US" smtClean="0"/>
              <a:pPr/>
              <a:t>26</a:t>
            </a:fld>
            <a:endParaRPr lang="en-US" dirty="0"/>
          </a:p>
        </p:txBody>
      </p:sp>
      <p:sp>
        <p:nvSpPr>
          <p:cNvPr id="13" name="TextBox 12"/>
          <p:cNvSpPr txBox="1"/>
          <p:nvPr/>
        </p:nvSpPr>
        <p:spPr>
          <a:xfrm>
            <a:off x="380997" y="1600200"/>
            <a:ext cx="8458203" cy="4662815"/>
          </a:xfrm>
          <a:prstGeom prst="rect">
            <a:avLst/>
          </a:prstGeom>
          <a:noFill/>
        </p:spPr>
        <p:txBody>
          <a:bodyPr wrap="square" rtlCol="0">
            <a:spAutoFit/>
          </a:bodyPr>
          <a:lstStyle/>
          <a:p>
            <a:pPr>
              <a:spcAft>
                <a:spcPts val="600"/>
              </a:spcAft>
            </a:pPr>
            <a:r>
              <a:rPr lang="en-US" sz="1600" b="1" dirty="0"/>
              <a:t>K</a:t>
            </a:r>
            <a:r>
              <a:rPr lang="en-US" sz="1600" b="1" dirty="0" smtClean="0"/>
              <a:t>now </a:t>
            </a:r>
            <a:r>
              <a:rPr lang="en-US" sz="1600" b="1" dirty="0"/>
              <a:t>the basics </a:t>
            </a:r>
            <a:r>
              <a:rPr lang="en-US" sz="1600" b="1" dirty="0" smtClean="0"/>
              <a:t>&amp; important features? </a:t>
            </a:r>
            <a:r>
              <a:rPr lang="en-US" sz="1600" b="1" dirty="0"/>
              <a:t>T</a:t>
            </a:r>
            <a:r>
              <a:rPr lang="en-US" sz="1600" b="1" dirty="0" smtClean="0"/>
              <a:t>ools </a:t>
            </a:r>
            <a:r>
              <a:rPr lang="en-US" sz="1600" b="1" dirty="0"/>
              <a:t>can </a:t>
            </a:r>
            <a:r>
              <a:rPr lang="en-US" sz="1600" b="1" dirty="0" smtClean="0"/>
              <a:t>speed your </a:t>
            </a:r>
            <a:r>
              <a:rPr lang="en-US" sz="1600" b="1" dirty="0"/>
              <a:t>testing and audits</a:t>
            </a:r>
            <a:r>
              <a:rPr lang="en-US" sz="1600" dirty="0"/>
              <a:t>. </a:t>
            </a:r>
            <a:r>
              <a:rPr lang="en-US" sz="1600" dirty="0" smtClean="0"/>
              <a:t/>
            </a:r>
            <a:br>
              <a:rPr lang="en-US" sz="1600" dirty="0" smtClean="0"/>
            </a:br>
            <a:endParaRPr lang="en-US" sz="1600" dirty="0"/>
          </a:p>
          <a:p>
            <a:pPr>
              <a:spcAft>
                <a:spcPts val="600"/>
              </a:spcAft>
            </a:pPr>
            <a:r>
              <a:rPr lang="en-US" sz="1600" b="1" dirty="0">
                <a:solidFill>
                  <a:srgbClr val="0096D7"/>
                </a:solidFill>
              </a:rPr>
              <a:t>WASP - http://</a:t>
            </a:r>
            <a:r>
              <a:rPr lang="en-US" sz="1600" b="1" dirty="0" err="1">
                <a:solidFill>
                  <a:srgbClr val="0096D7"/>
                </a:solidFill>
              </a:rPr>
              <a:t>webanalyticssolutionprofiler.com</a:t>
            </a:r>
            <a:r>
              <a:rPr lang="en-US" sz="1600" b="1" dirty="0">
                <a:solidFill>
                  <a:srgbClr val="0096D7"/>
                </a:solidFill>
              </a:rPr>
              <a:t>/ </a:t>
            </a:r>
          </a:p>
          <a:p>
            <a:pPr>
              <a:spcAft>
                <a:spcPts val="600"/>
              </a:spcAft>
            </a:pPr>
            <a:r>
              <a:rPr lang="en-US" sz="1600" dirty="0" err="1"/>
              <a:t>FireFox</a:t>
            </a:r>
            <a:r>
              <a:rPr lang="en-US" sz="1600" dirty="0"/>
              <a:t> Add-On WASP allows you to do fast Quality Assurance testing on your analytics tagging without the drudgery of examining source code.</a:t>
            </a:r>
          </a:p>
          <a:p>
            <a:pPr>
              <a:spcAft>
                <a:spcPts val="600"/>
              </a:spcAft>
            </a:pPr>
            <a:r>
              <a:rPr lang="en-US" sz="1600" dirty="0"/>
              <a:t>See and test your tags, save time, see detected values, find missing tags, detect double tagging, capture flash events, export data. Free for 20-page crawls. Paid License for those serious about audits. </a:t>
            </a:r>
            <a:r>
              <a:rPr lang="en-US" sz="1600" dirty="0" smtClean="0"/>
              <a:t/>
            </a:r>
            <a:br>
              <a:rPr lang="en-US" sz="1600" dirty="0" smtClean="0"/>
            </a:br>
            <a:endParaRPr lang="en-US" sz="1600" dirty="0"/>
          </a:p>
          <a:p>
            <a:pPr>
              <a:spcAft>
                <a:spcPts val="600"/>
              </a:spcAft>
            </a:pPr>
            <a:r>
              <a:rPr lang="en-US" sz="1600" b="1" dirty="0">
                <a:solidFill>
                  <a:srgbClr val="0096D7"/>
                </a:solidFill>
              </a:rPr>
              <a:t>Analytics </a:t>
            </a:r>
            <a:r>
              <a:rPr lang="en-US" sz="1600" b="1" dirty="0" err="1">
                <a:solidFill>
                  <a:srgbClr val="0096D7"/>
                </a:solidFill>
              </a:rPr>
              <a:t>HealthCheck</a:t>
            </a:r>
            <a:r>
              <a:rPr lang="en-US" sz="1600" b="1" dirty="0">
                <a:solidFill>
                  <a:srgbClr val="0096D7"/>
                </a:solidFill>
              </a:rPr>
              <a:t> - http://</a:t>
            </a:r>
            <a:r>
              <a:rPr lang="en-US" sz="1600" b="1" dirty="0" err="1">
                <a:solidFill>
                  <a:srgbClr val="0096D7"/>
                </a:solidFill>
              </a:rPr>
              <a:t>www.analyticspros.com</a:t>
            </a:r>
            <a:r>
              <a:rPr lang="en-US" sz="1600" b="1" dirty="0">
                <a:solidFill>
                  <a:srgbClr val="0096D7"/>
                </a:solidFill>
              </a:rPr>
              <a:t>/tools/health-check/</a:t>
            </a:r>
          </a:p>
          <a:p>
            <a:pPr>
              <a:spcAft>
                <a:spcPts val="600"/>
              </a:spcAft>
            </a:pPr>
            <a:r>
              <a:rPr lang="en-US" sz="1600" dirty="0"/>
              <a:t>Analytics </a:t>
            </a:r>
            <a:r>
              <a:rPr lang="en-US" sz="1600" dirty="0" err="1"/>
              <a:t>HealthCheck</a:t>
            </a:r>
            <a:r>
              <a:rPr lang="en-US" sz="1600" dirty="0"/>
              <a:t> detects problems with Google Analytics data by scanning your Google Analytics profile, analyzing data points against a statistical model that identifies anomalies in your data caused by problems with your Google Analytics installation. Its use requires one to enable one-time authentication access to Analytics data through your own browser. Checks Google Analytics data for accuracy and reliability. Discovers problems. Pinpoints pages and domains where the problems originate. Identifies changes needed to improve your Google Analytics data reliability and usefulness</a:t>
            </a:r>
            <a:r>
              <a:rPr lang="en-US" sz="1600" dirty="0" smtClean="0"/>
              <a:t>.</a:t>
            </a:r>
            <a:endParaRPr lang="en-US" sz="1600" dirty="0"/>
          </a:p>
        </p:txBody>
      </p:sp>
      <p:sp>
        <p:nvSpPr>
          <p:cNvPr id="8" name="Rectangle 7"/>
          <p:cNvSpPr/>
          <p:nvPr/>
        </p:nvSpPr>
        <p:spPr>
          <a:xfrm>
            <a:off x="457200" y="762000"/>
            <a:ext cx="8229599" cy="738664"/>
          </a:xfrm>
          <a:prstGeom prst="rect">
            <a:avLst/>
          </a:prstGeom>
        </p:spPr>
        <p:txBody>
          <a:bodyPr wrap="square">
            <a:spAutoFit/>
          </a:bodyPr>
          <a:lstStyle/>
          <a:p>
            <a:r>
              <a:rPr lang="en-US" sz="4200" b="1" dirty="0" smtClean="0">
                <a:solidFill>
                  <a:schemeClr val="bg1">
                    <a:lumMod val="50000"/>
                  </a:schemeClr>
                </a:solidFill>
              </a:rPr>
              <a:t>Tip #3: Tools </a:t>
            </a:r>
            <a:r>
              <a:rPr lang="en-US" sz="4200" b="1" dirty="0" smtClean="0">
                <a:solidFill>
                  <a:schemeClr val="bg1">
                    <a:lumMod val="50000"/>
                  </a:schemeClr>
                </a:solidFill>
              </a:rPr>
              <a:t>&amp; Resources</a:t>
            </a:r>
            <a:endParaRPr lang="en-US" dirty="0">
              <a:solidFill>
                <a:schemeClr val="bg1">
                  <a:lumMod val="50000"/>
                </a:schemeClr>
              </a:solidFill>
            </a:endParaRPr>
          </a:p>
        </p:txBody>
      </p:sp>
    </p:spTree>
    <p:extLst>
      <p:ext uri="{BB962C8B-B14F-4D97-AF65-F5344CB8AC3E}">
        <p14:creationId xmlns:p14="http://schemas.microsoft.com/office/powerpoint/2010/main" val="218633161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a:cs typeface="Times New Roman"/>
              </a:rPr>
              <a:t>Google Analytics </a:t>
            </a:r>
            <a:r>
              <a:rPr lang="en-US" dirty="0" smtClean="0">
                <a:latin typeface="Times New Roman"/>
                <a:cs typeface="Times New Roman"/>
              </a:rPr>
              <a:t>Tools and Resources</a:t>
            </a:r>
            <a:endParaRPr lang="en-US" dirty="0"/>
          </a:p>
        </p:txBody>
      </p:sp>
      <p:sp>
        <p:nvSpPr>
          <p:cNvPr id="4" name="Slide Number Placeholder 3"/>
          <p:cNvSpPr>
            <a:spLocks noGrp="1"/>
          </p:cNvSpPr>
          <p:nvPr>
            <p:ph type="sldNum" sz="quarter" idx="12"/>
          </p:nvPr>
        </p:nvSpPr>
        <p:spPr/>
        <p:txBody>
          <a:bodyPr/>
          <a:lstStyle/>
          <a:p>
            <a:fld id="{ECB78E42-4052-4226-8B06-7D823FBC5602}" type="slidenum">
              <a:rPr lang="en-US" smtClean="0"/>
              <a:pPr/>
              <a:t>27</a:t>
            </a:fld>
            <a:endParaRPr lang="en-US" dirty="0"/>
          </a:p>
        </p:txBody>
      </p:sp>
      <p:sp>
        <p:nvSpPr>
          <p:cNvPr id="13" name="TextBox 12"/>
          <p:cNvSpPr txBox="1"/>
          <p:nvPr/>
        </p:nvSpPr>
        <p:spPr>
          <a:xfrm>
            <a:off x="380997" y="1600200"/>
            <a:ext cx="8458203" cy="4570482"/>
          </a:xfrm>
          <a:prstGeom prst="rect">
            <a:avLst/>
          </a:prstGeom>
          <a:noFill/>
        </p:spPr>
        <p:txBody>
          <a:bodyPr wrap="square" rtlCol="0">
            <a:spAutoFit/>
          </a:bodyPr>
          <a:lstStyle/>
          <a:p>
            <a:pPr>
              <a:spcAft>
                <a:spcPts val="600"/>
              </a:spcAft>
            </a:pPr>
            <a:r>
              <a:rPr lang="en-US" sz="1600" b="1" dirty="0"/>
              <a:t>K</a:t>
            </a:r>
            <a:r>
              <a:rPr lang="en-US" sz="1600" b="1" dirty="0" smtClean="0"/>
              <a:t>now </a:t>
            </a:r>
            <a:r>
              <a:rPr lang="en-US" sz="1600" b="1" dirty="0"/>
              <a:t>the basics </a:t>
            </a:r>
            <a:r>
              <a:rPr lang="en-US" sz="1600" b="1" dirty="0" smtClean="0"/>
              <a:t>&amp; important features? </a:t>
            </a:r>
            <a:r>
              <a:rPr lang="en-US" sz="1600" b="1" dirty="0"/>
              <a:t>T</a:t>
            </a:r>
            <a:r>
              <a:rPr lang="en-US" sz="1600" b="1" dirty="0" smtClean="0"/>
              <a:t>ools </a:t>
            </a:r>
            <a:r>
              <a:rPr lang="en-US" sz="1600" b="1" dirty="0"/>
              <a:t>can speed </a:t>
            </a:r>
            <a:r>
              <a:rPr lang="en-US" sz="1600" b="1" dirty="0" smtClean="0"/>
              <a:t>up testing </a:t>
            </a:r>
            <a:r>
              <a:rPr lang="en-US" sz="1600" b="1" dirty="0"/>
              <a:t>and audits</a:t>
            </a:r>
            <a:r>
              <a:rPr lang="en-US" sz="1600" dirty="0"/>
              <a:t>. </a:t>
            </a:r>
            <a:br>
              <a:rPr lang="en-US" sz="1600" dirty="0"/>
            </a:br>
            <a:endParaRPr lang="en-US" sz="1600" dirty="0"/>
          </a:p>
          <a:p>
            <a:pPr>
              <a:spcAft>
                <a:spcPts val="600"/>
              </a:spcAft>
            </a:pPr>
            <a:r>
              <a:rPr lang="en-US" sz="1600" b="1" dirty="0" err="1" smtClean="0">
                <a:solidFill>
                  <a:srgbClr val="0096D7"/>
                </a:solidFill>
              </a:rPr>
              <a:t>ScreamingFrog</a:t>
            </a:r>
            <a:r>
              <a:rPr lang="en-US" sz="1600" b="1" dirty="0" smtClean="0">
                <a:solidFill>
                  <a:srgbClr val="0096D7"/>
                </a:solidFill>
              </a:rPr>
              <a:t> </a:t>
            </a:r>
            <a:r>
              <a:rPr lang="en-US" sz="1600" b="1" dirty="0">
                <a:solidFill>
                  <a:srgbClr val="0096D7"/>
                </a:solidFill>
              </a:rPr>
              <a:t>- http://</a:t>
            </a:r>
            <a:r>
              <a:rPr lang="en-US" sz="1600" b="1" dirty="0" err="1">
                <a:solidFill>
                  <a:srgbClr val="0096D7"/>
                </a:solidFill>
              </a:rPr>
              <a:t>www.screamingfrog.co.uk</a:t>
            </a:r>
            <a:r>
              <a:rPr lang="en-US" sz="1600" b="1" dirty="0">
                <a:solidFill>
                  <a:srgbClr val="0096D7"/>
                </a:solidFill>
              </a:rPr>
              <a:t>/</a:t>
            </a:r>
            <a:r>
              <a:rPr lang="en-US" sz="1600" b="1" dirty="0" err="1">
                <a:solidFill>
                  <a:srgbClr val="0096D7"/>
                </a:solidFill>
              </a:rPr>
              <a:t>seo</a:t>
            </a:r>
            <a:r>
              <a:rPr lang="en-US" sz="1600" b="1" dirty="0">
                <a:solidFill>
                  <a:srgbClr val="0096D7"/>
                </a:solidFill>
              </a:rPr>
              <a:t>-spider/ </a:t>
            </a:r>
          </a:p>
          <a:p>
            <a:pPr>
              <a:spcAft>
                <a:spcPts val="600"/>
              </a:spcAft>
            </a:pPr>
            <a:r>
              <a:rPr lang="en-US" sz="1600" dirty="0"/>
              <a:t>This crawler has broadly-applicable features that can be customized by using custom filters. Results for licensed users can be obtained in .CSV format and then sorted variously to </a:t>
            </a:r>
            <a:r>
              <a:rPr lang="en-US" sz="1600" dirty="0" smtClean="0"/>
              <a:t>detect: </a:t>
            </a:r>
            <a:r>
              <a:rPr lang="en-US" sz="1600" dirty="0"/>
              <a:t>script on each page, duplicates, multiple Account codes, etc. </a:t>
            </a:r>
            <a:r>
              <a:rPr lang="en-US" sz="1600" dirty="0" smtClean="0"/>
              <a:t/>
            </a:r>
            <a:br>
              <a:rPr lang="en-US" sz="1600" dirty="0" smtClean="0"/>
            </a:br>
            <a:endParaRPr lang="en-US" sz="1600" dirty="0"/>
          </a:p>
          <a:p>
            <a:pPr>
              <a:spcAft>
                <a:spcPts val="600"/>
              </a:spcAft>
            </a:pPr>
            <a:r>
              <a:rPr lang="en-US" sz="1600" b="1" dirty="0">
                <a:solidFill>
                  <a:srgbClr val="0096D7"/>
                </a:solidFill>
              </a:rPr>
              <a:t>Google Analytics Application Gallery - http://</a:t>
            </a:r>
            <a:r>
              <a:rPr lang="en-US" sz="1600" b="1" dirty="0" err="1">
                <a:solidFill>
                  <a:srgbClr val="0096D7"/>
                </a:solidFill>
              </a:rPr>
              <a:t>www.google.com</a:t>
            </a:r>
            <a:r>
              <a:rPr lang="en-US" sz="1600" b="1" dirty="0">
                <a:solidFill>
                  <a:srgbClr val="0096D7"/>
                </a:solidFill>
              </a:rPr>
              <a:t>/analytics/apps/</a:t>
            </a:r>
          </a:p>
          <a:p>
            <a:pPr>
              <a:spcAft>
                <a:spcPts val="600"/>
              </a:spcAft>
            </a:pPr>
            <a:r>
              <a:rPr lang="en-US" sz="1600" dirty="0"/>
              <a:t>This gallery contains applications that extend Google Analytics in new and exciting ways. They are solutions that help analysts, marketers, IT teams, and executives get more out of Google Analytics. </a:t>
            </a:r>
          </a:p>
          <a:p>
            <a:pPr>
              <a:spcAft>
                <a:spcPts val="600"/>
              </a:spcAft>
            </a:pPr>
            <a:r>
              <a:rPr lang="en-US" sz="1600" b="1" dirty="0">
                <a:solidFill>
                  <a:srgbClr val="0096D7"/>
                </a:solidFill>
              </a:rPr>
              <a:t>Google Analytics Applications for Site Audit - http://</a:t>
            </a:r>
            <a:r>
              <a:rPr lang="en-US" sz="1600" b="1" dirty="0" err="1">
                <a:solidFill>
                  <a:srgbClr val="0096D7"/>
                </a:solidFill>
              </a:rPr>
              <a:t>www.google.com</a:t>
            </a:r>
            <a:r>
              <a:rPr lang="en-US" sz="1600" b="1" dirty="0">
                <a:solidFill>
                  <a:srgbClr val="0096D7"/>
                </a:solidFill>
              </a:rPr>
              <a:t>/analytics/apps/</a:t>
            </a:r>
            <a:r>
              <a:rPr lang="en-US" sz="1600" b="1" dirty="0" err="1">
                <a:solidFill>
                  <a:srgbClr val="0096D7"/>
                </a:solidFill>
              </a:rPr>
              <a:t>results?category</a:t>
            </a:r>
            <a:r>
              <a:rPr lang="en-US" sz="1600" b="1" dirty="0">
                <a:solidFill>
                  <a:srgbClr val="0096D7"/>
                </a:solidFill>
              </a:rPr>
              <a:t>=Site%20Audit </a:t>
            </a:r>
            <a:endParaRPr lang="en-US" sz="1600" b="1" dirty="0" smtClean="0">
              <a:solidFill>
                <a:srgbClr val="0096D7"/>
              </a:solidFill>
            </a:endParaRPr>
          </a:p>
          <a:p>
            <a:pPr>
              <a:spcAft>
                <a:spcPts val="600"/>
              </a:spcAft>
            </a:pPr>
            <a:endParaRPr lang="en-US" sz="1600" dirty="0"/>
          </a:p>
          <a:p>
            <a:pPr>
              <a:spcAft>
                <a:spcPts val="600"/>
              </a:spcAft>
            </a:pPr>
            <a:r>
              <a:rPr lang="en-US" sz="1600" dirty="0" err="1" smtClean="0"/>
              <a:t>WebiMax</a:t>
            </a:r>
            <a:r>
              <a:rPr lang="en-US" sz="1600" dirty="0" smtClean="0"/>
              <a:t> was rated </a:t>
            </a:r>
            <a:r>
              <a:rPr lang="en-US" sz="1600" i="1" dirty="0"/>
              <a:t>#37 </a:t>
            </a:r>
            <a:r>
              <a:rPr lang="en-US" sz="1600" dirty="0" smtClean="0"/>
              <a:t>among the</a:t>
            </a:r>
            <a:r>
              <a:rPr lang="en-US" sz="1600" b="1" dirty="0" smtClean="0"/>
              <a:t> Inc. 500 ‘fastest growing U.S. companies’ for 2012</a:t>
            </a:r>
            <a:r>
              <a:rPr lang="en-US" sz="1600" dirty="0" smtClean="0"/>
              <a:t>. </a:t>
            </a:r>
            <a:br>
              <a:rPr lang="en-US" sz="1600" dirty="0" smtClean="0"/>
            </a:br>
            <a:r>
              <a:rPr lang="en-US" sz="1600" dirty="0" smtClean="0"/>
              <a:t>We would be delighted to be of assistance. Please consider us a resource. </a:t>
            </a:r>
            <a:endParaRPr lang="en-US" sz="1600" dirty="0"/>
          </a:p>
        </p:txBody>
      </p:sp>
      <p:sp>
        <p:nvSpPr>
          <p:cNvPr id="8" name="Rectangle 7"/>
          <p:cNvSpPr/>
          <p:nvPr/>
        </p:nvSpPr>
        <p:spPr>
          <a:xfrm>
            <a:off x="457200" y="762000"/>
            <a:ext cx="8229599" cy="738664"/>
          </a:xfrm>
          <a:prstGeom prst="rect">
            <a:avLst/>
          </a:prstGeom>
        </p:spPr>
        <p:txBody>
          <a:bodyPr wrap="square">
            <a:spAutoFit/>
          </a:bodyPr>
          <a:lstStyle/>
          <a:p>
            <a:r>
              <a:rPr lang="en-US" sz="4200" b="1" dirty="0" smtClean="0">
                <a:solidFill>
                  <a:schemeClr val="bg1">
                    <a:lumMod val="50000"/>
                  </a:schemeClr>
                </a:solidFill>
              </a:rPr>
              <a:t>Tip #3: Tools </a:t>
            </a:r>
            <a:r>
              <a:rPr lang="en-US" sz="4200" b="1" dirty="0" smtClean="0">
                <a:solidFill>
                  <a:schemeClr val="bg1">
                    <a:lumMod val="50000"/>
                  </a:schemeClr>
                </a:solidFill>
              </a:rPr>
              <a:t>&amp; Resources</a:t>
            </a:r>
            <a:endParaRPr lang="en-US" dirty="0">
              <a:solidFill>
                <a:schemeClr val="bg1">
                  <a:lumMod val="50000"/>
                </a:schemeClr>
              </a:solidFill>
            </a:endParaRPr>
          </a:p>
        </p:txBody>
      </p:sp>
    </p:spTree>
    <p:extLst>
      <p:ext uri="{BB962C8B-B14F-4D97-AF65-F5344CB8AC3E}">
        <p14:creationId xmlns:p14="http://schemas.microsoft.com/office/powerpoint/2010/main" val="99216283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5A53ED01-B4A0-4B71-9CCF-287C02CCB9AE}" type="slidenum">
              <a:rPr lang="en-US" smtClean="0"/>
              <a:pPr>
                <a:defRPr/>
              </a:pPr>
              <a:t>28</a:t>
            </a:fld>
            <a:endParaRPr lang="en-US" dirty="0"/>
          </a:p>
        </p:txBody>
      </p:sp>
      <p:pic>
        <p:nvPicPr>
          <p:cNvPr id="5" name="Picture 4" descr="Back-Slide.jpg"/>
          <p:cNvPicPr>
            <a:picLocks noChangeAspect="1"/>
          </p:cNvPicPr>
          <p:nvPr/>
        </p:nvPicPr>
        <p:blipFill>
          <a:blip r:embed="rId2" cstate="print"/>
          <a:stretch>
            <a:fillRect/>
          </a:stretch>
        </p:blipFill>
        <p:spPr>
          <a:xfrm>
            <a:off x="0" y="0"/>
            <a:ext cx="9144000" cy="6858000"/>
          </a:xfrm>
          <a:prstGeom prst="rect">
            <a:avLst/>
          </a:prstGeom>
        </p:spPr>
      </p:pic>
      <p:sp>
        <p:nvSpPr>
          <p:cNvPr id="4" name="TextBox 3"/>
          <p:cNvSpPr txBox="1"/>
          <p:nvPr/>
        </p:nvSpPr>
        <p:spPr>
          <a:xfrm>
            <a:off x="381000" y="381000"/>
            <a:ext cx="8458200" cy="1015663"/>
          </a:xfrm>
          <a:prstGeom prst="rect">
            <a:avLst/>
          </a:prstGeom>
          <a:noFill/>
          <a:effectLst>
            <a:outerShdw blurRad="50800" dist="50800" dir="2700000" algn="tl" rotWithShape="0">
              <a:prstClr val="black">
                <a:alpha val="70000"/>
              </a:prstClr>
            </a:outerShdw>
          </a:effectLst>
        </p:spPr>
        <p:txBody>
          <a:bodyPr wrap="square" rtlCol="0">
            <a:spAutoFit/>
          </a:bodyPr>
          <a:lstStyle/>
          <a:p>
            <a:pPr algn="ctr"/>
            <a:r>
              <a:rPr lang="en-US" sz="6000" b="1" dirty="0" smtClean="0">
                <a:solidFill>
                  <a:schemeClr val="bg1"/>
                </a:solidFill>
                <a:latin typeface="Arial"/>
                <a:cs typeface="Arial"/>
              </a:rPr>
              <a:t>Questions?</a:t>
            </a:r>
            <a:endParaRPr lang="en-US" sz="6000" b="1" dirty="0">
              <a:solidFill>
                <a:schemeClr val="bg1"/>
              </a:solidFill>
              <a:latin typeface="Arial"/>
              <a:cs typeface="Arial"/>
            </a:endParaRPr>
          </a:p>
        </p:txBody>
      </p:sp>
      <p:pic>
        <p:nvPicPr>
          <p:cNvPr id="6" name="Picture 5" descr="Slide-Title-Webimax-Head-sm.psd"/>
          <p:cNvPicPr>
            <a:picLocks noChangeAspect="1"/>
          </p:cNvPicPr>
          <p:nvPr/>
        </p:nvPicPr>
        <p:blipFill rotWithShape="1">
          <a:blip r:embed="rId3">
            <a:extLst>
              <a:ext uri="{28A0092B-C50C-407E-A947-70E740481C1C}">
                <a14:useLocalDpi xmlns:a14="http://schemas.microsoft.com/office/drawing/2010/main" val="0"/>
              </a:ext>
            </a:extLst>
          </a:blip>
          <a:srcRect t="7903" r="59997" b="9127"/>
          <a:stretch/>
        </p:blipFill>
        <p:spPr>
          <a:xfrm>
            <a:off x="1549400" y="4216400"/>
            <a:ext cx="685800" cy="1066800"/>
          </a:xfrm>
          <a:prstGeom prst="rect">
            <a:avLst/>
          </a:prstGeom>
        </p:spPr>
      </p:pic>
      <p:sp>
        <p:nvSpPr>
          <p:cNvPr id="3" name="TextBox 2"/>
          <p:cNvSpPr txBox="1"/>
          <p:nvPr/>
        </p:nvSpPr>
        <p:spPr>
          <a:xfrm>
            <a:off x="2133600" y="4546600"/>
            <a:ext cx="6096000" cy="400110"/>
          </a:xfrm>
          <a:prstGeom prst="rect">
            <a:avLst/>
          </a:prstGeom>
          <a:noFill/>
          <a:effectLst>
            <a:outerShdw blurRad="50800" dist="38100" dir="2700000" algn="tl" rotWithShape="0">
              <a:prstClr val="black">
                <a:alpha val="70000"/>
              </a:prstClr>
            </a:outerShdw>
          </a:effectLst>
        </p:spPr>
        <p:txBody>
          <a:bodyPr wrap="square" rtlCol="0">
            <a:spAutoFit/>
          </a:bodyPr>
          <a:lstStyle/>
          <a:p>
            <a:r>
              <a:rPr lang="en-US" sz="2000" b="1" dirty="0" smtClean="0">
                <a:solidFill>
                  <a:schemeClr val="bg1">
                    <a:lumMod val="85000"/>
                  </a:schemeClr>
                </a:solidFill>
              </a:rPr>
              <a:t>Michael Stricker, </a:t>
            </a:r>
            <a:r>
              <a:rPr lang="en-US" sz="2000" b="1" i="1" dirty="0" smtClean="0">
                <a:solidFill>
                  <a:schemeClr val="bg1">
                    <a:lumMod val="85000"/>
                  </a:schemeClr>
                </a:solidFill>
              </a:rPr>
              <a:t>SEO &amp; Social Media Strategist </a:t>
            </a:r>
            <a:endParaRPr lang="en-US" sz="2000" b="1" i="1" dirty="0">
              <a:solidFill>
                <a:schemeClr val="bg1">
                  <a:lumMod val="85000"/>
                </a:schemeClr>
              </a:solidFill>
            </a:endParaRPr>
          </a:p>
        </p:txBody>
      </p:sp>
    </p:spTree>
    <p:extLst>
      <p:ext uri="{BB962C8B-B14F-4D97-AF65-F5344CB8AC3E}">
        <p14:creationId xmlns:p14="http://schemas.microsoft.com/office/powerpoint/2010/main" val="162327334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0200" y="1676400"/>
            <a:ext cx="8458200" cy="9906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latin typeface="Times New Roman"/>
                <a:cs typeface="Times New Roman"/>
              </a:rPr>
              <a:t>Google Analytics</a:t>
            </a:r>
            <a:endParaRPr lang="en-US" dirty="0"/>
          </a:p>
        </p:txBody>
      </p:sp>
      <p:sp>
        <p:nvSpPr>
          <p:cNvPr id="4" name="Slide Number Placeholder 3"/>
          <p:cNvSpPr>
            <a:spLocks noGrp="1"/>
          </p:cNvSpPr>
          <p:nvPr>
            <p:ph type="sldNum" sz="quarter" idx="12"/>
          </p:nvPr>
        </p:nvSpPr>
        <p:spPr/>
        <p:txBody>
          <a:bodyPr/>
          <a:lstStyle/>
          <a:p>
            <a:fld id="{ECB78E42-4052-4226-8B06-7D823FBC5602}" type="slidenum">
              <a:rPr lang="en-US" smtClean="0"/>
              <a:pPr/>
              <a:t>3</a:t>
            </a:fld>
            <a:endParaRPr lang="en-US" dirty="0"/>
          </a:p>
        </p:txBody>
      </p:sp>
      <p:sp>
        <p:nvSpPr>
          <p:cNvPr id="7" name="Rectangle 6"/>
          <p:cNvSpPr/>
          <p:nvPr/>
        </p:nvSpPr>
        <p:spPr>
          <a:xfrm>
            <a:off x="457200" y="762000"/>
            <a:ext cx="8609537" cy="1846659"/>
          </a:xfrm>
          <a:prstGeom prst="rect">
            <a:avLst/>
          </a:prstGeom>
        </p:spPr>
        <p:txBody>
          <a:bodyPr wrap="square">
            <a:spAutoFit/>
          </a:bodyPr>
          <a:lstStyle/>
          <a:p>
            <a:r>
              <a:rPr lang="en-US" sz="4200" b="1" dirty="0" smtClean="0"/>
              <a:t>Why Audit Analytics? </a:t>
            </a:r>
            <a:r>
              <a:rPr lang="en-US" sz="4200" b="1" i="1" dirty="0" smtClean="0"/>
              <a:t>Again?</a:t>
            </a:r>
            <a:r>
              <a:rPr lang="en-US" sz="4200" b="1" dirty="0" smtClean="0"/>
              <a:t>  </a:t>
            </a:r>
            <a:endParaRPr lang="en-US" sz="4200" b="1" dirty="0"/>
          </a:p>
          <a:p>
            <a:endParaRPr lang="en-US" b="1" dirty="0" smtClean="0"/>
          </a:p>
          <a:p>
            <a:pPr>
              <a:spcAft>
                <a:spcPts val="900"/>
              </a:spcAft>
            </a:pPr>
            <a:r>
              <a:rPr lang="en-US" b="1" dirty="0" smtClean="0">
                <a:solidFill>
                  <a:srgbClr val="FFFFFF"/>
                </a:solidFill>
              </a:rPr>
              <a:t>Developer Upgrades, Changes  </a:t>
            </a:r>
            <a:br>
              <a:rPr lang="en-US" b="1" dirty="0" smtClean="0">
                <a:solidFill>
                  <a:srgbClr val="FFFFFF"/>
                </a:solidFill>
              </a:rPr>
            </a:br>
            <a:r>
              <a:rPr lang="en-US" b="1" dirty="0" smtClean="0">
                <a:solidFill>
                  <a:srgbClr val="FFFFFF"/>
                </a:solidFill>
              </a:rPr>
              <a:t>Code Edits </a:t>
            </a:r>
            <a:br>
              <a:rPr lang="en-US" b="1" dirty="0" smtClean="0">
                <a:solidFill>
                  <a:srgbClr val="FFFFFF"/>
                </a:solidFill>
              </a:rPr>
            </a:br>
            <a:r>
              <a:rPr lang="en-US" b="1" dirty="0" smtClean="0">
                <a:solidFill>
                  <a:srgbClr val="FFFFFF"/>
                </a:solidFill>
              </a:rPr>
              <a:t>SEO Optimizations </a:t>
            </a:r>
            <a:endParaRPr lang="en-US" b="1" dirty="0">
              <a:solidFill>
                <a:srgbClr val="FFFFFF"/>
              </a:solidFill>
            </a:endParaRPr>
          </a:p>
        </p:txBody>
      </p:sp>
      <p:sp>
        <p:nvSpPr>
          <p:cNvPr id="10" name="Rectangle 9"/>
          <p:cNvSpPr/>
          <p:nvPr/>
        </p:nvSpPr>
        <p:spPr>
          <a:xfrm>
            <a:off x="2895600" y="1676400"/>
            <a:ext cx="5715000" cy="1200329"/>
          </a:xfrm>
          <a:prstGeom prst="rect">
            <a:avLst/>
          </a:prstGeom>
        </p:spPr>
        <p:txBody>
          <a:bodyPr wrap="square">
            <a:spAutoFit/>
          </a:bodyPr>
          <a:lstStyle/>
          <a:p>
            <a:pPr algn="r"/>
            <a:r>
              <a:rPr lang="en-US" b="1" dirty="0" smtClean="0">
                <a:solidFill>
                  <a:srgbClr val="0096D7"/>
                </a:solidFill>
              </a:rPr>
              <a:t>Design Revisions</a:t>
            </a:r>
            <a:br>
              <a:rPr lang="en-US" b="1" dirty="0" smtClean="0">
                <a:solidFill>
                  <a:srgbClr val="0096D7"/>
                </a:solidFill>
              </a:rPr>
            </a:br>
            <a:r>
              <a:rPr lang="en-US" b="1" dirty="0" smtClean="0">
                <a:solidFill>
                  <a:srgbClr val="0096D7"/>
                </a:solidFill>
              </a:rPr>
              <a:t>Content Edits</a:t>
            </a:r>
            <a:br>
              <a:rPr lang="en-US" b="1" dirty="0" smtClean="0">
                <a:solidFill>
                  <a:srgbClr val="0096D7"/>
                </a:solidFill>
              </a:rPr>
            </a:br>
            <a:r>
              <a:rPr lang="en-US" b="1" dirty="0" smtClean="0">
                <a:solidFill>
                  <a:srgbClr val="0096D7"/>
                </a:solidFill>
              </a:rPr>
              <a:t> Added or Deleted Pages / Products / Services</a:t>
            </a:r>
            <a:br>
              <a:rPr lang="en-US" b="1" dirty="0" smtClean="0">
                <a:solidFill>
                  <a:srgbClr val="0096D7"/>
                </a:solidFill>
              </a:rPr>
            </a:br>
            <a:endParaRPr lang="en-US" b="1" dirty="0">
              <a:solidFill>
                <a:srgbClr val="0096D7"/>
              </a:solidFill>
            </a:endParaRPr>
          </a:p>
        </p:txBody>
      </p:sp>
      <p:sp>
        <p:nvSpPr>
          <p:cNvPr id="11" name="TextBox 10"/>
          <p:cNvSpPr txBox="1"/>
          <p:nvPr/>
        </p:nvSpPr>
        <p:spPr>
          <a:xfrm>
            <a:off x="457200" y="2895600"/>
            <a:ext cx="8240464" cy="3508653"/>
          </a:xfrm>
          <a:prstGeom prst="rect">
            <a:avLst/>
          </a:prstGeom>
          <a:noFill/>
        </p:spPr>
        <p:txBody>
          <a:bodyPr wrap="square" rtlCol="0">
            <a:spAutoFit/>
          </a:bodyPr>
          <a:lstStyle/>
          <a:p>
            <a:pPr>
              <a:spcAft>
                <a:spcPts val="900"/>
              </a:spcAft>
            </a:pPr>
            <a:r>
              <a:rPr lang="en-US" b="1" dirty="0" smtClean="0">
                <a:solidFill>
                  <a:srgbClr val="0096D7"/>
                </a:solidFill>
              </a:rPr>
              <a:t>Your Team Gets Bigger with Each Passing Day… They Disrupt Analytics </a:t>
            </a:r>
          </a:p>
          <a:p>
            <a:pPr marL="285750" indent="-285750">
              <a:spcAft>
                <a:spcPts val="900"/>
              </a:spcAft>
              <a:buFont typeface="Arial"/>
              <a:buChar char="•"/>
            </a:pPr>
            <a:r>
              <a:rPr lang="en-US" b="1" dirty="0" smtClean="0"/>
              <a:t>Developer </a:t>
            </a:r>
            <a:endParaRPr lang="en-US" b="1" i="1" dirty="0" smtClean="0">
              <a:solidFill>
                <a:schemeClr val="bg1">
                  <a:lumMod val="50000"/>
                </a:schemeClr>
              </a:solidFill>
            </a:endParaRPr>
          </a:p>
          <a:p>
            <a:pPr marL="285750" indent="-285750">
              <a:spcAft>
                <a:spcPts val="900"/>
              </a:spcAft>
              <a:buFont typeface="Arial"/>
              <a:buChar char="•"/>
            </a:pPr>
            <a:r>
              <a:rPr lang="en-US" b="1" dirty="0" smtClean="0"/>
              <a:t>Backend Programmer</a:t>
            </a:r>
            <a:endParaRPr lang="en-US" b="1" i="1" dirty="0">
              <a:solidFill>
                <a:srgbClr val="7F7F7F"/>
              </a:solidFill>
            </a:endParaRPr>
          </a:p>
          <a:p>
            <a:pPr marL="285750" indent="-285750">
              <a:spcAft>
                <a:spcPts val="900"/>
              </a:spcAft>
              <a:buFont typeface="Arial"/>
              <a:buChar char="•"/>
            </a:pPr>
            <a:r>
              <a:rPr lang="en-US" b="1" dirty="0" smtClean="0"/>
              <a:t>Database Administrator </a:t>
            </a:r>
            <a:endParaRPr lang="en-US" b="1" i="1" dirty="0">
              <a:solidFill>
                <a:srgbClr val="7F7F7F"/>
              </a:solidFill>
            </a:endParaRPr>
          </a:p>
          <a:p>
            <a:pPr marL="285750" indent="-285750">
              <a:spcAft>
                <a:spcPts val="900"/>
              </a:spcAft>
              <a:buFont typeface="Arial"/>
              <a:buChar char="•"/>
            </a:pPr>
            <a:r>
              <a:rPr lang="en-US" b="1" dirty="0" smtClean="0"/>
              <a:t>Host or Server Admin </a:t>
            </a:r>
            <a:endParaRPr lang="en-US" b="1" i="1" dirty="0">
              <a:solidFill>
                <a:srgbClr val="7F7F7F"/>
              </a:solidFill>
            </a:endParaRPr>
          </a:p>
          <a:p>
            <a:pPr marL="285750" indent="-285750">
              <a:spcAft>
                <a:spcPts val="900"/>
              </a:spcAft>
              <a:buFont typeface="Arial"/>
              <a:buChar char="•"/>
            </a:pPr>
            <a:r>
              <a:rPr lang="en-US" b="1" dirty="0" smtClean="0"/>
              <a:t>E-Commerce Manager </a:t>
            </a:r>
            <a:endParaRPr lang="en-US" b="1" i="1" dirty="0" smtClean="0"/>
          </a:p>
          <a:p>
            <a:pPr marL="285750" indent="-285750">
              <a:spcAft>
                <a:spcPts val="900"/>
              </a:spcAft>
              <a:buFont typeface="Arial"/>
              <a:buChar char="•"/>
            </a:pPr>
            <a:r>
              <a:rPr lang="en-US" b="1" dirty="0" smtClean="0"/>
              <a:t>Web Designer </a:t>
            </a:r>
          </a:p>
          <a:p>
            <a:pPr marL="285750" indent="-285750">
              <a:spcAft>
                <a:spcPts val="900"/>
              </a:spcAft>
              <a:buFont typeface="Arial"/>
              <a:buChar char="•"/>
            </a:pPr>
            <a:r>
              <a:rPr lang="en-US" b="1" dirty="0" smtClean="0"/>
              <a:t>SEO Agent </a:t>
            </a:r>
          </a:p>
          <a:p>
            <a:pPr marL="285750" indent="-285750">
              <a:spcAft>
                <a:spcPts val="900"/>
              </a:spcAft>
              <a:buFont typeface="Arial"/>
              <a:buChar char="•"/>
            </a:pPr>
            <a:r>
              <a:rPr lang="en-US" b="1" dirty="0" smtClean="0"/>
              <a:t>Social Media Maven </a:t>
            </a:r>
          </a:p>
        </p:txBody>
      </p:sp>
      <p:grpSp>
        <p:nvGrpSpPr>
          <p:cNvPr id="15" name="Group 14"/>
          <p:cNvGrpSpPr/>
          <p:nvPr/>
        </p:nvGrpSpPr>
        <p:grpSpPr>
          <a:xfrm>
            <a:off x="7467600" y="2819400"/>
            <a:ext cx="1295400" cy="3657600"/>
            <a:chOff x="7467600" y="2819400"/>
            <a:chExt cx="1295400" cy="3657600"/>
          </a:xfrm>
        </p:grpSpPr>
        <p:sp>
          <p:nvSpPr>
            <p:cNvPr id="3" name="Oval 2"/>
            <p:cNvSpPr/>
            <p:nvPr/>
          </p:nvSpPr>
          <p:spPr>
            <a:xfrm>
              <a:off x="7772400" y="2819400"/>
              <a:ext cx="685800" cy="685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7467600" y="3581400"/>
              <a:ext cx="228600" cy="1295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8534400" y="3581400"/>
              <a:ext cx="228600" cy="1295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7772400" y="3581400"/>
              <a:ext cx="685800" cy="1524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7772400" y="5181600"/>
              <a:ext cx="304800" cy="1295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8153400" y="5181600"/>
              <a:ext cx="304800" cy="1295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6705600" y="2819400"/>
            <a:ext cx="1295400" cy="3657600"/>
            <a:chOff x="7467600" y="2819400"/>
            <a:chExt cx="1295400" cy="3657600"/>
          </a:xfrm>
        </p:grpSpPr>
        <p:sp>
          <p:nvSpPr>
            <p:cNvPr id="17" name="Oval 16"/>
            <p:cNvSpPr/>
            <p:nvPr/>
          </p:nvSpPr>
          <p:spPr>
            <a:xfrm>
              <a:off x="7772400" y="281940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ounded Rectangle 17"/>
            <p:cNvSpPr/>
            <p:nvPr/>
          </p:nvSpPr>
          <p:spPr>
            <a:xfrm>
              <a:off x="7467600" y="3581400"/>
              <a:ext cx="228600" cy="12954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Rounded Rectangle 18"/>
            <p:cNvSpPr/>
            <p:nvPr/>
          </p:nvSpPr>
          <p:spPr>
            <a:xfrm>
              <a:off x="8534400" y="3581400"/>
              <a:ext cx="228600" cy="12954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0" name="Rounded Rectangle 19"/>
            <p:cNvSpPr/>
            <p:nvPr/>
          </p:nvSpPr>
          <p:spPr>
            <a:xfrm>
              <a:off x="7772400" y="3581400"/>
              <a:ext cx="685800" cy="15240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1" name="Rounded Rectangle 20"/>
            <p:cNvSpPr/>
            <p:nvPr/>
          </p:nvSpPr>
          <p:spPr>
            <a:xfrm>
              <a:off x="7772400" y="5181600"/>
              <a:ext cx="304800" cy="12954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2" name="Rounded Rectangle 21"/>
            <p:cNvSpPr/>
            <p:nvPr/>
          </p:nvSpPr>
          <p:spPr>
            <a:xfrm>
              <a:off x="8153400" y="5181600"/>
              <a:ext cx="304800" cy="12954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3" name="Group 22"/>
          <p:cNvGrpSpPr/>
          <p:nvPr/>
        </p:nvGrpSpPr>
        <p:grpSpPr>
          <a:xfrm>
            <a:off x="5943600" y="2819400"/>
            <a:ext cx="1295400" cy="3657600"/>
            <a:chOff x="7467600" y="2819400"/>
            <a:chExt cx="1295400" cy="3657600"/>
          </a:xfrm>
        </p:grpSpPr>
        <p:sp>
          <p:nvSpPr>
            <p:cNvPr id="24" name="Oval 23"/>
            <p:cNvSpPr/>
            <p:nvPr/>
          </p:nvSpPr>
          <p:spPr>
            <a:xfrm>
              <a:off x="7772400" y="2819400"/>
              <a:ext cx="685800" cy="6858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5" name="Rounded Rectangle 24"/>
            <p:cNvSpPr/>
            <p:nvPr/>
          </p:nvSpPr>
          <p:spPr>
            <a:xfrm>
              <a:off x="7467600" y="3581400"/>
              <a:ext cx="228600" cy="12954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6" name="Rounded Rectangle 25"/>
            <p:cNvSpPr/>
            <p:nvPr/>
          </p:nvSpPr>
          <p:spPr>
            <a:xfrm>
              <a:off x="8534400" y="3581400"/>
              <a:ext cx="228600" cy="12954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7" name="Rounded Rectangle 26"/>
            <p:cNvSpPr/>
            <p:nvPr/>
          </p:nvSpPr>
          <p:spPr>
            <a:xfrm>
              <a:off x="7772400" y="3581400"/>
              <a:ext cx="685800" cy="15240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8" name="Rounded Rectangle 27"/>
            <p:cNvSpPr/>
            <p:nvPr/>
          </p:nvSpPr>
          <p:spPr>
            <a:xfrm>
              <a:off x="7772400" y="5181600"/>
              <a:ext cx="304800" cy="12954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9" name="Rounded Rectangle 28"/>
            <p:cNvSpPr/>
            <p:nvPr/>
          </p:nvSpPr>
          <p:spPr>
            <a:xfrm>
              <a:off x="8153400" y="5181600"/>
              <a:ext cx="304800" cy="12954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grpSp>
        <p:nvGrpSpPr>
          <p:cNvPr id="30" name="Group 29"/>
          <p:cNvGrpSpPr/>
          <p:nvPr/>
        </p:nvGrpSpPr>
        <p:grpSpPr>
          <a:xfrm>
            <a:off x="5181600" y="2819400"/>
            <a:ext cx="1295400" cy="3657600"/>
            <a:chOff x="7467600" y="2819400"/>
            <a:chExt cx="1295400" cy="3657600"/>
          </a:xfrm>
        </p:grpSpPr>
        <p:sp>
          <p:nvSpPr>
            <p:cNvPr id="31" name="Oval 30"/>
            <p:cNvSpPr/>
            <p:nvPr/>
          </p:nvSpPr>
          <p:spPr>
            <a:xfrm>
              <a:off x="7772400" y="2819400"/>
              <a:ext cx="685800" cy="68580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2" name="Rounded Rectangle 31"/>
            <p:cNvSpPr/>
            <p:nvPr/>
          </p:nvSpPr>
          <p:spPr>
            <a:xfrm>
              <a:off x="7467600" y="3581400"/>
              <a:ext cx="228600" cy="12954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3" name="Rounded Rectangle 32"/>
            <p:cNvSpPr/>
            <p:nvPr/>
          </p:nvSpPr>
          <p:spPr>
            <a:xfrm>
              <a:off x="8534400" y="3581400"/>
              <a:ext cx="228600" cy="12954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4" name="Rounded Rectangle 33"/>
            <p:cNvSpPr/>
            <p:nvPr/>
          </p:nvSpPr>
          <p:spPr>
            <a:xfrm>
              <a:off x="7772400" y="3581400"/>
              <a:ext cx="685800" cy="15240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5" name="Rounded Rectangle 34"/>
            <p:cNvSpPr/>
            <p:nvPr/>
          </p:nvSpPr>
          <p:spPr>
            <a:xfrm>
              <a:off x="7772400" y="5181600"/>
              <a:ext cx="304800" cy="12954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6" name="Rounded Rectangle 35"/>
            <p:cNvSpPr/>
            <p:nvPr/>
          </p:nvSpPr>
          <p:spPr>
            <a:xfrm>
              <a:off x="8153400" y="5181600"/>
              <a:ext cx="304800" cy="12954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grpSp>
        <p:nvGrpSpPr>
          <p:cNvPr id="37" name="Group 36"/>
          <p:cNvGrpSpPr/>
          <p:nvPr/>
        </p:nvGrpSpPr>
        <p:grpSpPr>
          <a:xfrm>
            <a:off x="4419600" y="2819400"/>
            <a:ext cx="1295400" cy="3657600"/>
            <a:chOff x="7467600" y="2819400"/>
            <a:chExt cx="1295400" cy="3657600"/>
          </a:xfrm>
        </p:grpSpPr>
        <p:sp>
          <p:nvSpPr>
            <p:cNvPr id="38" name="Oval 37"/>
            <p:cNvSpPr/>
            <p:nvPr/>
          </p:nvSpPr>
          <p:spPr>
            <a:xfrm>
              <a:off x="7772400" y="2819400"/>
              <a:ext cx="685800" cy="6858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9" name="Rounded Rectangle 38"/>
            <p:cNvSpPr/>
            <p:nvPr/>
          </p:nvSpPr>
          <p:spPr>
            <a:xfrm>
              <a:off x="7467600" y="3581400"/>
              <a:ext cx="228600" cy="12954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0" name="Rounded Rectangle 39"/>
            <p:cNvSpPr/>
            <p:nvPr/>
          </p:nvSpPr>
          <p:spPr>
            <a:xfrm>
              <a:off x="8534400" y="3581400"/>
              <a:ext cx="228600" cy="12954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1" name="Rounded Rectangle 40"/>
            <p:cNvSpPr/>
            <p:nvPr/>
          </p:nvSpPr>
          <p:spPr>
            <a:xfrm>
              <a:off x="7772400" y="3581400"/>
              <a:ext cx="685800" cy="15240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2" name="Rounded Rectangle 41"/>
            <p:cNvSpPr/>
            <p:nvPr/>
          </p:nvSpPr>
          <p:spPr>
            <a:xfrm>
              <a:off x="7772400" y="5181600"/>
              <a:ext cx="304800" cy="12954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43" name="Rounded Rectangle 42"/>
            <p:cNvSpPr/>
            <p:nvPr/>
          </p:nvSpPr>
          <p:spPr>
            <a:xfrm>
              <a:off x="8153400" y="5181600"/>
              <a:ext cx="304800" cy="12954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grpSp>
        <p:nvGrpSpPr>
          <p:cNvPr id="44" name="Group 43"/>
          <p:cNvGrpSpPr/>
          <p:nvPr/>
        </p:nvGrpSpPr>
        <p:grpSpPr>
          <a:xfrm>
            <a:off x="3657600" y="2819400"/>
            <a:ext cx="1295400" cy="3657600"/>
            <a:chOff x="7467600" y="2819400"/>
            <a:chExt cx="1295400" cy="3657600"/>
          </a:xfrm>
        </p:grpSpPr>
        <p:sp>
          <p:nvSpPr>
            <p:cNvPr id="45" name="Oval 44"/>
            <p:cNvSpPr/>
            <p:nvPr/>
          </p:nvSpPr>
          <p:spPr>
            <a:xfrm>
              <a:off x="7772400" y="2819400"/>
              <a:ext cx="685800" cy="6858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6" name="Rounded Rectangle 45"/>
            <p:cNvSpPr/>
            <p:nvPr/>
          </p:nvSpPr>
          <p:spPr>
            <a:xfrm>
              <a:off x="7467600" y="3581400"/>
              <a:ext cx="228600" cy="12954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7" name="Rounded Rectangle 46"/>
            <p:cNvSpPr/>
            <p:nvPr/>
          </p:nvSpPr>
          <p:spPr>
            <a:xfrm>
              <a:off x="8534400" y="3581400"/>
              <a:ext cx="228600" cy="12954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8" name="Rounded Rectangle 47"/>
            <p:cNvSpPr/>
            <p:nvPr/>
          </p:nvSpPr>
          <p:spPr>
            <a:xfrm>
              <a:off x="7772400" y="3581400"/>
              <a:ext cx="685800" cy="15240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49" name="Rounded Rectangle 48"/>
            <p:cNvSpPr/>
            <p:nvPr/>
          </p:nvSpPr>
          <p:spPr>
            <a:xfrm>
              <a:off x="7772400" y="5181600"/>
              <a:ext cx="304800" cy="12954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0" name="Rounded Rectangle 49"/>
            <p:cNvSpPr/>
            <p:nvPr/>
          </p:nvSpPr>
          <p:spPr>
            <a:xfrm>
              <a:off x="8153400" y="5181600"/>
              <a:ext cx="304800" cy="12954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grpSp>
        <p:nvGrpSpPr>
          <p:cNvPr id="51" name="Group 50"/>
          <p:cNvGrpSpPr/>
          <p:nvPr/>
        </p:nvGrpSpPr>
        <p:grpSpPr>
          <a:xfrm>
            <a:off x="2895600" y="2819400"/>
            <a:ext cx="1295400" cy="3657600"/>
            <a:chOff x="7467600" y="2819400"/>
            <a:chExt cx="1295400" cy="3657600"/>
          </a:xfrm>
        </p:grpSpPr>
        <p:sp>
          <p:nvSpPr>
            <p:cNvPr id="52" name="Oval 51"/>
            <p:cNvSpPr/>
            <p:nvPr/>
          </p:nvSpPr>
          <p:spPr>
            <a:xfrm>
              <a:off x="7772400" y="2819400"/>
              <a:ext cx="685800" cy="685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ounded Rectangle 52"/>
            <p:cNvSpPr/>
            <p:nvPr/>
          </p:nvSpPr>
          <p:spPr>
            <a:xfrm>
              <a:off x="7467600" y="3581400"/>
              <a:ext cx="228600" cy="1295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ounded Rectangle 53"/>
            <p:cNvSpPr/>
            <p:nvPr/>
          </p:nvSpPr>
          <p:spPr>
            <a:xfrm>
              <a:off x="8534400" y="3581400"/>
              <a:ext cx="228600" cy="1295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ounded Rectangle 54"/>
            <p:cNvSpPr/>
            <p:nvPr/>
          </p:nvSpPr>
          <p:spPr>
            <a:xfrm>
              <a:off x="7772400" y="3581400"/>
              <a:ext cx="685800" cy="1524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ounded Rectangle 55"/>
            <p:cNvSpPr/>
            <p:nvPr/>
          </p:nvSpPr>
          <p:spPr>
            <a:xfrm>
              <a:off x="7772400" y="5181600"/>
              <a:ext cx="304800" cy="1295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8153400" y="5181600"/>
              <a:ext cx="304800" cy="1295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2133600" y="2819400"/>
            <a:ext cx="1295400" cy="3657600"/>
            <a:chOff x="7467600" y="2819400"/>
            <a:chExt cx="1295400" cy="3657600"/>
          </a:xfrm>
        </p:grpSpPr>
        <p:sp>
          <p:nvSpPr>
            <p:cNvPr id="59" name="Oval 58"/>
            <p:cNvSpPr/>
            <p:nvPr/>
          </p:nvSpPr>
          <p:spPr>
            <a:xfrm>
              <a:off x="7772400" y="2819400"/>
              <a:ext cx="685800" cy="6858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Rounded Rectangle 59"/>
            <p:cNvSpPr/>
            <p:nvPr/>
          </p:nvSpPr>
          <p:spPr>
            <a:xfrm>
              <a:off x="7467600" y="3581400"/>
              <a:ext cx="228600" cy="12954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1" name="Rounded Rectangle 60"/>
            <p:cNvSpPr/>
            <p:nvPr/>
          </p:nvSpPr>
          <p:spPr>
            <a:xfrm>
              <a:off x="8534400" y="3581400"/>
              <a:ext cx="228600" cy="12954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2" name="Rounded Rectangle 61"/>
            <p:cNvSpPr/>
            <p:nvPr/>
          </p:nvSpPr>
          <p:spPr>
            <a:xfrm>
              <a:off x="7772400" y="3581400"/>
              <a:ext cx="685800" cy="15240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3" name="Rounded Rectangle 62"/>
            <p:cNvSpPr/>
            <p:nvPr/>
          </p:nvSpPr>
          <p:spPr>
            <a:xfrm>
              <a:off x="7772400" y="5181600"/>
              <a:ext cx="304800" cy="12954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4" name="Rounded Rectangle 63"/>
            <p:cNvSpPr/>
            <p:nvPr/>
          </p:nvSpPr>
          <p:spPr>
            <a:xfrm>
              <a:off x="8153400" y="5181600"/>
              <a:ext cx="304800" cy="12954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00097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100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23"/>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30"/>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37"/>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nodeType="afterEffect">
                                  <p:stCondLst>
                                    <p:cond delay="1000"/>
                                  </p:stCondLst>
                                  <p:childTnLst>
                                    <p:set>
                                      <p:cBhvr>
                                        <p:cTn id="21" dur="1" fill="hold">
                                          <p:stCondLst>
                                            <p:cond delay="0"/>
                                          </p:stCondLst>
                                        </p:cTn>
                                        <p:tgtEl>
                                          <p:spTgt spid="44"/>
                                        </p:tgtEl>
                                        <p:attrNameLst>
                                          <p:attrName>style.visibility</p:attrName>
                                        </p:attrNameLst>
                                      </p:cBhvr>
                                      <p:to>
                                        <p:strVal val="visible"/>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51"/>
                                        </p:tgtEl>
                                        <p:attrNameLst>
                                          <p:attrName>style.visibility</p:attrName>
                                        </p:attrNameLst>
                                      </p:cBhvr>
                                      <p:to>
                                        <p:strVal val="visible"/>
                                      </p:to>
                                    </p:set>
                                  </p:childTnLst>
                                </p:cTn>
                              </p:par>
                            </p:childTnLst>
                          </p:cTn>
                        </p:par>
                        <p:par>
                          <p:cTn id="25" fill="hold">
                            <p:stCondLst>
                              <p:cond delay="7000"/>
                            </p:stCondLst>
                            <p:childTnLst>
                              <p:par>
                                <p:cTn id="26" presetID="1" presetClass="entr" presetSubtype="0" fill="hold" nodeType="afterEffect">
                                  <p:stCondLst>
                                    <p:cond delay="1000"/>
                                  </p:stCondLst>
                                  <p:childTnLst>
                                    <p:set>
                                      <p:cBhvr>
                                        <p:cTn id="27"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0200" y="1676400"/>
            <a:ext cx="8458200" cy="9906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latin typeface="Times New Roman"/>
                <a:cs typeface="Times New Roman"/>
              </a:rPr>
              <a:t>Google Analytics</a:t>
            </a:r>
            <a:endParaRPr lang="en-US" dirty="0"/>
          </a:p>
        </p:txBody>
      </p:sp>
      <p:sp>
        <p:nvSpPr>
          <p:cNvPr id="4" name="Slide Number Placeholder 3"/>
          <p:cNvSpPr>
            <a:spLocks noGrp="1"/>
          </p:cNvSpPr>
          <p:nvPr>
            <p:ph type="sldNum" sz="quarter" idx="12"/>
          </p:nvPr>
        </p:nvSpPr>
        <p:spPr/>
        <p:txBody>
          <a:bodyPr/>
          <a:lstStyle/>
          <a:p>
            <a:fld id="{ECB78E42-4052-4226-8B06-7D823FBC5602}" type="slidenum">
              <a:rPr lang="en-US" smtClean="0"/>
              <a:pPr/>
              <a:t>4</a:t>
            </a:fld>
            <a:endParaRPr lang="en-US" dirty="0"/>
          </a:p>
        </p:txBody>
      </p:sp>
      <p:sp>
        <p:nvSpPr>
          <p:cNvPr id="7" name="Rectangle 6"/>
          <p:cNvSpPr/>
          <p:nvPr/>
        </p:nvSpPr>
        <p:spPr>
          <a:xfrm>
            <a:off x="457200" y="762000"/>
            <a:ext cx="8609537" cy="1846659"/>
          </a:xfrm>
          <a:prstGeom prst="rect">
            <a:avLst/>
          </a:prstGeom>
        </p:spPr>
        <p:txBody>
          <a:bodyPr wrap="square">
            <a:spAutoFit/>
          </a:bodyPr>
          <a:lstStyle/>
          <a:p>
            <a:r>
              <a:rPr lang="en-US" sz="4200" b="1" dirty="0" smtClean="0"/>
              <a:t>When to Audit Analytics? </a:t>
            </a:r>
            <a:endParaRPr lang="en-US" sz="4200" b="1" dirty="0"/>
          </a:p>
          <a:p>
            <a:endParaRPr lang="en-US" b="1" dirty="0" smtClean="0"/>
          </a:p>
          <a:p>
            <a:pPr>
              <a:spcAft>
                <a:spcPts val="900"/>
              </a:spcAft>
            </a:pPr>
            <a:r>
              <a:rPr lang="en-US" b="1" dirty="0" smtClean="0">
                <a:solidFill>
                  <a:srgbClr val="FFFFFF"/>
                </a:solidFill>
              </a:rPr>
              <a:t>Accuracy </a:t>
            </a:r>
            <a:br>
              <a:rPr lang="en-US" b="1" dirty="0" smtClean="0">
                <a:solidFill>
                  <a:srgbClr val="FFFFFF"/>
                </a:solidFill>
              </a:rPr>
            </a:br>
            <a:r>
              <a:rPr lang="en-US" b="1" dirty="0" smtClean="0">
                <a:solidFill>
                  <a:srgbClr val="FFFFFF"/>
                </a:solidFill>
              </a:rPr>
              <a:t>Actionable Info </a:t>
            </a:r>
            <a:br>
              <a:rPr lang="en-US" b="1" dirty="0" smtClean="0">
                <a:solidFill>
                  <a:srgbClr val="FFFFFF"/>
                </a:solidFill>
              </a:rPr>
            </a:br>
            <a:r>
              <a:rPr lang="en-US" b="1" dirty="0" smtClean="0">
                <a:solidFill>
                  <a:srgbClr val="FFFFFF"/>
                </a:solidFill>
              </a:rPr>
              <a:t>Assessment </a:t>
            </a:r>
            <a:endParaRPr lang="en-US" b="1" dirty="0">
              <a:solidFill>
                <a:srgbClr val="FFFFFF"/>
              </a:solidFill>
            </a:endParaRPr>
          </a:p>
        </p:txBody>
      </p:sp>
      <p:sp>
        <p:nvSpPr>
          <p:cNvPr id="10" name="Rectangle 9"/>
          <p:cNvSpPr/>
          <p:nvPr/>
        </p:nvSpPr>
        <p:spPr>
          <a:xfrm>
            <a:off x="3276600" y="1676400"/>
            <a:ext cx="5334000" cy="1200329"/>
          </a:xfrm>
          <a:prstGeom prst="rect">
            <a:avLst/>
          </a:prstGeom>
        </p:spPr>
        <p:txBody>
          <a:bodyPr wrap="square">
            <a:spAutoFit/>
          </a:bodyPr>
          <a:lstStyle/>
          <a:p>
            <a:pPr algn="r"/>
            <a:r>
              <a:rPr lang="en-US" b="1" dirty="0" smtClean="0">
                <a:solidFill>
                  <a:srgbClr val="0096D7"/>
                </a:solidFill>
              </a:rPr>
              <a:t>Design Revisions</a:t>
            </a:r>
            <a:br>
              <a:rPr lang="en-US" b="1" dirty="0" smtClean="0">
                <a:solidFill>
                  <a:srgbClr val="0096D7"/>
                </a:solidFill>
              </a:rPr>
            </a:br>
            <a:r>
              <a:rPr lang="en-US" b="1" dirty="0" smtClean="0">
                <a:solidFill>
                  <a:srgbClr val="0096D7"/>
                </a:solidFill>
              </a:rPr>
              <a:t>Content or Code Edits</a:t>
            </a:r>
            <a:br>
              <a:rPr lang="en-US" b="1" dirty="0" smtClean="0">
                <a:solidFill>
                  <a:srgbClr val="0096D7"/>
                </a:solidFill>
              </a:rPr>
            </a:br>
            <a:r>
              <a:rPr lang="en-US" b="1" dirty="0" smtClean="0">
                <a:solidFill>
                  <a:srgbClr val="0096D7"/>
                </a:solidFill>
              </a:rPr>
              <a:t> Added or Deleted Products / Services</a:t>
            </a:r>
            <a:br>
              <a:rPr lang="en-US" b="1" dirty="0" smtClean="0">
                <a:solidFill>
                  <a:srgbClr val="0096D7"/>
                </a:solidFill>
              </a:rPr>
            </a:br>
            <a:endParaRPr lang="en-US" b="1" dirty="0">
              <a:solidFill>
                <a:srgbClr val="0096D7"/>
              </a:solidFill>
            </a:endParaRPr>
          </a:p>
        </p:txBody>
      </p:sp>
      <p:sp>
        <p:nvSpPr>
          <p:cNvPr id="11" name="TextBox 10"/>
          <p:cNvSpPr txBox="1"/>
          <p:nvPr/>
        </p:nvSpPr>
        <p:spPr>
          <a:xfrm>
            <a:off x="444500" y="2892147"/>
            <a:ext cx="8240464" cy="3508653"/>
          </a:xfrm>
          <a:prstGeom prst="rect">
            <a:avLst/>
          </a:prstGeom>
          <a:noFill/>
        </p:spPr>
        <p:txBody>
          <a:bodyPr wrap="square" rtlCol="0">
            <a:spAutoFit/>
          </a:bodyPr>
          <a:lstStyle/>
          <a:p>
            <a:pPr>
              <a:spcAft>
                <a:spcPts val="900"/>
              </a:spcAft>
            </a:pPr>
            <a:r>
              <a:rPr lang="en-US" b="1" dirty="0">
                <a:solidFill>
                  <a:srgbClr val="0096D7"/>
                </a:solidFill>
              </a:rPr>
              <a:t>Make this a routine. </a:t>
            </a:r>
            <a:r>
              <a:rPr lang="en-US" b="1" dirty="0" smtClean="0">
                <a:solidFill>
                  <a:srgbClr val="0096D7"/>
                </a:solidFill>
              </a:rPr>
              <a:t>AUDIT REGULARLY. </a:t>
            </a:r>
          </a:p>
          <a:p>
            <a:pPr marL="285750" indent="-285750">
              <a:spcAft>
                <a:spcPts val="900"/>
              </a:spcAft>
              <a:buFont typeface="Arial"/>
              <a:buChar char="•"/>
            </a:pPr>
            <a:r>
              <a:rPr lang="en-US" b="1" dirty="0" smtClean="0"/>
              <a:t>Initial Checkup </a:t>
            </a:r>
            <a:r>
              <a:rPr lang="en-US" b="1" i="1" dirty="0" smtClean="0">
                <a:solidFill>
                  <a:schemeClr val="bg1">
                    <a:lumMod val="50000"/>
                  </a:schemeClr>
                </a:solidFill>
              </a:rPr>
              <a:t>– Immediately</a:t>
            </a:r>
          </a:p>
          <a:p>
            <a:pPr marL="285750" indent="-285750">
              <a:spcAft>
                <a:spcPts val="900"/>
              </a:spcAft>
              <a:buFont typeface="Arial"/>
              <a:buChar char="•"/>
            </a:pPr>
            <a:r>
              <a:rPr lang="en-US" b="1" dirty="0" smtClean="0"/>
              <a:t>Business Logic Changes </a:t>
            </a:r>
            <a:r>
              <a:rPr lang="en-US" b="1" i="1" dirty="0" smtClean="0">
                <a:solidFill>
                  <a:srgbClr val="7F7F7F"/>
                </a:solidFill>
              </a:rPr>
              <a:t>– At Launch </a:t>
            </a:r>
            <a:endParaRPr lang="en-US" b="1" i="1" dirty="0">
              <a:solidFill>
                <a:srgbClr val="7F7F7F"/>
              </a:solidFill>
            </a:endParaRPr>
          </a:p>
          <a:p>
            <a:pPr marL="285750" indent="-285750">
              <a:spcAft>
                <a:spcPts val="900"/>
              </a:spcAft>
              <a:buFont typeface="Arial"/>
              <a:buChar char="•"/>
            </a:pPr>
            <a:r>
              <a:rPr lang="en-US" b="1" dirty="0" smtClean="0"/>
              <a:t>Quality Assurance </a:t>
            </a:r>
            <a:r>
              <a:rPr lang="en-US" b="1" i="1" dirty="0" smtClean="0">
                <a:solidFill>
                  <a:srgbClr val="7F7F7F"/>
                </a:solidFill>
              </a:rPr>
              <a:t>– Periodically </a:t>
            </a:r>
            <a:endParaRPr lang="en-US" b="1" i="1" dirty="0">
              <a:solidFill>
                <a:srgbClr val="7F7F7F"/>
              </a:solidFill>
            </a:endParaRPr>
          </a:p>
          <a:p>
            <a:pPr marL="285750" indent="-285750">
              <a:spcAft>
                <a:spcPts val="900"/>
              </a:spcAft>
              <a:buFont typeface="Arial"/>
              <a:buChar char="•"/>
            </a:pPr>
            <a:r>
              <a:rPr lang="en-US" b="1" dirty="0" smtClean="0"/>
              <a:t>Dashboard Effectiveness </a:t>
            </a:r>
            <a:r>
              <a:rPr lang="en-US" b="1" i="1" dirty="0" smtClean="0">
                <a:solidFill>
                  <a:srgbClr val="7F7F7F"/>
                </a:solidFill>
              </a:rPr>
              <a:t>– Continuous Improvement </a:t>
            </a:r>
            <a:endParaRPr lang="en-US" b="1" i="1" dirty="0">
              <a:solidFill>
                <a:srgbClr val="7F7F7F"/>
              </a:solidFill>
            </a:endParaRPr>
          </a:p>
          <a:p>
            <a:pPr marL="285750" indent="-285750">
              <a:spcAft>
                <a:spcPts val="900"/>
              </a:spcAft>
              <a:buFont typeface="Arial"/>
              <a:buChar char="•"/>
            </a:pPr>
            <a:r>
              <a:rPr lang="en-US" b="1" dirty="0" smtClean="0"/>
              <a:t>Walk the Talk </a:t>
            </a:r>
            <a:r>
              <a:rPr lang="en-US" b="1" i="1" dirty="0" smtClean="0">
                <a:solidFill>
                  <a:srgbClr val="7F7F7F"/>
                </a:solidFill>
              </a:rPr>
              <a:t>– Demonstrate Insight </a:t>
            </a:r>
            <a:endParaRPr lang="en-US" b="1" i="1" dirty="0" smtClean="0"/>
          </a:p>
          <a:p>
            <a:pPr marL="285750" indent="-285750">
              <a:spcAft>
                <a:spcPts val="900"/>
              </a:spcAft>
              <a:buFont typeface="Arial"/>
              <a:buChar char="•"/>
            </a:pPr>
            <a:r>
              <a:rPr lang="en-US" b="1" dirty="0" smtClean="0"/>
              <a:t>Please the Client / Boss</a:t>
            </a:r>
            <a:r>
              <a:rPr lang="en-US" b="1" dirty="0" smtClean="0">
                <a:solidFill>
                  <a:srgbClr val="7F7F7F"/>
                </a:solidFill>
              </a:rPr>
              <a:t> </a:t>
            </a:r>
            <a:r>
              <a:rPr lang="en-US" b="1" i="1" dirty="0" smtClean="0">
                <a:solidFill>
                  <a:srgbClr val="7F7F7F"/>
                </a:solidFill>
              </a:rPr>
              <a:t>– Revenue Focus for E-Com Mgr., Executives </a:t>
            </a:r>
            <a:endParaRPr lang="en-US" b="1" dirty="0" smtClean="0">
              <a:solidFill>
                <a:srgbClr val="7F7F7F"/>
              </a:solidFill>
            </a:endParaRPr>
          </a:p>
          <a:p>
            <a:pPr>
              <a:spcAft>
                <a:spcPts val="900"/>
              </a:spcAft>
            </a:pPr>
            <a:r>
              <a:rPr lang="en-US" b="1" dirty="0" smtClean="0">
                <a:solidFill>
                  <a:srgbClr val="0096D7"/>
                </a:solidFill>
              </a:rPr>
              <a:t>AUDIT WITH BREADTH: site-wide tag survey. </a:t>
            </a:r>
          </a:p>
          <a:p>
            <a:pPr>
              <a:spcAft>
                <a:spcPts val="900"/>
              </a:spcAft>
            </a:pPr>
            <a:r>
              <a:rPr lang="en-US" b="1" dirty="0" smtClean="0">
                <a:solidFill>
                  <a:srgbClr val="0096D7"/>
                </a:solidFill>
              </a:rPr>
              <a:t>AUDIT WITH DEPTH: filters, tags, segments, etc. </a:t>
            </a:r>
          </a:p>
        </p:txBody>
      </p:sp>
    </p:spTree>
    <p:extLst>
      <p:ext uri="{BB962C8B-B14F-4D97-AF65-F5344CB8AC3E}">
        <p14:creationId xmlns:p14="http://schemas.microsoft.com/office/powerpoint/2010/main" val="134069378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a:cs typeface="Times New Roman"/>
              </a:rPr>
              <a:t>Google Analytics</a:t>
            </a:r>
            <a:endParaRPr lang="en-US" dirty="0"/>
          </a:p>
        </p:txBody>
      </p:sp>
      <p:sp>
        <p:nvSpPr>
          <p:cNvPr id="4" name="Slide Number Placeholder 3"/>
          <p:cNvSpPr>
            <a:spLocks noGrp="1"/>
          </p:cNvSpPr>
          <p:nvPr>
            <p:ph type="sldNum" sz="quarter" idx="12"/>
          </p:nvPr>
        </p:nvSpPr>
        <p:spPr/>
        <p:txBody>
          <a:bodyPr/>
          <a:lstStyle/>
          <a:p>
            <a:fld id="{ECB78E42-4052-4226-8B06-7D823FBC5602}" type="slidenum">
              <a:rPr lang="en-US" smtClean="0"/>
              <a:pPr/>
              <a:t>5</a:t>
            </a:fld>
            <a:endParaRPr lang="en-US" dirty="0"/>
          </a:p>
        </p:txBody>
      </p:sp>
      <p:sp>
        <p:nvSpPr>
          <p:cNvPr id="7" name="Rectangle 6"/>
          <p:cNvSpPr/>
          <p:nvPr/>
        </p:nvSpPr>
        <p:spPr>
          <a:xfrm>
            <a:off x="457200" y="762000"/>
            <a:ext cx="8609537" cy="1015663"/>
          </a:xfrm>
          <a:prstGeom prst="rect">
            <a:avLst/>
          </a:prstGeom>
        </p:spPr>
        <p:txBody>
          <a:bodyPr wrap="square">
            <a:spAutoFit/>
          </a:bodyPr>
          <a:lstStyle/>
          <a:p>
            <a:r>
              <a:rPr lang="en-US" sz="4200" b="1" dirty="0" smtClean="0"/>
              <a:t>10-Step </a:t>
            </a:r>
            <a:r>
              <a:rPr lang="en-US" sz="4200" b="1" dirty="0" smtClean="0">
                <a:solidFill>
                  <a:schemeClr val="bg1">
                    <a:lumMod val="50000"/>
                  </a:schemeClr>
                </a:solidFill>
              </a:rPr>
              <a:t>Google Analytics Audit</a:t>
            </a:r>
          </a:p>
          <a:p>
            <a:endParaRPr lang="en-US" b="1" dirty="0"/>
          </a:p>
        </p:txBody>
      </p:sp>
      <p:sp>
        <p:nvSpPr>
          <p:cNvPr id="9" name="TextBox 8"/>
          <p:cNvSpPr txBox="1"/>
          <p:nvPr/>
        </p:nvSpPr>
        <p:spPr>
          <a:xfrm>
            <a:off x="457200" y="5008855"/>
            <a:ext cx="8382000" cy="1315745"/>
          </a:xfrm>
          <a:prstGeom prst="rect">
            <a:avLst/>
          </a:prstGeom>
          <a:noFill/>
        </p:spPr>
        <p:txBody>
          <a:bodyPr wrap="square" rtlCol="0">
            <a:spAutoFit/>
          </a:bodyPr>
          <a:lstStyle/>
          <a:p>
            <a:pPr>
              <a:spcAft>
                <a:spcPts val="300"/>
              </a:spcAft>
            </a:pPr>
            <a:r>
              <a:rPr lang="en-US" b="1" dirty="0" smtClean="0">
                <a:solidFill>
                  <a:srgbClr val="0096D7"/>
                </a:solidFill>
                <a:latin typeface="Arial Black"/>
                <a:cs typeface="Arial Black"/>
              </a:rPr>
              <a:t>    PLUS 3 TIPS:  </a:t>
            </a:r>
          </a:p>
          <a:p>
            <a:pPr marL="285750" indent="-285750">
              <a:spcAft>
                <a:spcPts val="300"/>
              </a:spcAft>
              <a:buFont typeface="Arial"/>
              <a:buChar char="•"/>
            </a:pPr>
            <a:r>
              <a:rPr lang="en-US" b="1" i="1" dirty="0" smtClean="0">
                <a:solidFill>
                  <a:srgbClr val="000000"/>
                </a:solidFill>
              </a:rPr>
              <a:t>Funnels</a:t>
            </a:r>
            <a:r>
              <a:rPr lang="en-US" b="1" i="1" dirty="0" smtClean="0">
                <a:solidFill>
                  <a:srgbClr val="000000"/>
                </a:solidFill>
              </a:rPr>
              <a:t>: </a:t>
            </a:r>
            <a:r>
              <a:rPr lang="en-US" b="1" i="1" dirty="0" smtClean="0">
                <a:solidFill>
                  <a:srgbClr val="7F7F7F"/>
                </a:solidFill>
              </a:rPr>
              <a:t>Product Page Add to Cart VS Category Page Add to Cart </a:t>
            </a:r>
          </a:p>
          <a:p>
            <a:pPr marL="285750" indent="-285750">
              <a:spcAft>
                <a:spcPts val="300"/>
              </a:spcAft>
              <a:buFont typeface="Arial"/>
              <a:buChar char="•"/>
            </a:pPr>
            <a:r>
              <a:rPr lang="en-US" b="1" i="1" dirty="0" smtClean="0">
                <a:solidFill>
                  <a:srgbClr val="000000"/>
                </a:solidFill>
              </a:rPr>
              <a:t>Alerts </a:t>
            </a:r>
            <a:r>
              <a:rPr lang="en-US" b="1" i="1" dirty="0" smtClean="0">
                <a:solidFill>
                  <a:schemeClr val="bg1">
                    <a:lumMod val="50000"/>
                  </a:schemeClr>
                </a:solidFill>
              </a:rPr>
              <a:t>- </a:t>
            </a:r>
            <a:r>
              <a:rPr lang="en-US" b="1" i="1" dirty="0" smtClean="0">
                <a:solidFill>
                  <a:srgbClr val="7F7F7F"/>
                </a:solidFill>
              </a:rPr>
              <a:t>Google </a:t>
            </a:r>
            <a:r>
              <a:rPr lang="en-US" b="1" i="1" dirty="0" smtClean="0">
                <a:solidFill>
                  <a:srgbClr val="7F7F7F"/>
                </a:solidFill>
              </a:rPr>
              <a:t>Intelligent Alerts are just plain smart! </a:t>
            </a:r>
          </a:p>
          <a:p>
            <a:pPr marL="285750" indent="-285750">
              <a:spcAft>
                <a:spcPts val="300"/>
              </a:spcAft>
              <a:buFont typeface="Arial"/>
              <a:buChar char="•"/>
            </a:pPr>
            <a:r>
              <a:rPr lang="en-US" b="1" i="1" dirty="0" smtClean="0"/>
              <a:t>Tools &amp; Resources </a:t>
            </a:r>
            <a:r>
              <a:rPr lang="en-US" b="1" i="1" dirty="0" smtClean="0"/>
              <a:t> </a:t>
            </a:r>
            <a:endParaRPr lang="en-US" b="1" i="1" dirty="0" smtClean="0"/>
          </a:p>
        </p:txBody>
      </p:sp>
      <p:sp>
        <p:nvSpPr>
          <p:cNvPr id="11" name="TextBox 10"/>
          <p:cNvSpPr txBox="1"/>
          <p:nvPr/>
        </p:nvSpPr>
        <p:spPr>
          <a:xfrm>
            <a:off x="2235200" y="1668229"/>
            <a:ext cx="6375400" cy="3208571"/>
          </a:xfrm>
          <a:prstGeom prst="rect">
            <a:avLst/>
          </a:prstGeom>
          <a:noFill/>
        </p:spPr>
        <p:txBody>
          <a:bodyPr wrap="square" rtlCol="0">
            <a:spAutoFit/>
          </a:bodyPr>
          <a:lstStyle/>
          <a:p>
            <a:pPr marL="342900" indent="-342900">
              <a:spcAft>
                <a:spcPts val="300"/>
              </a:spcAft>
              <a:buFont typeface="Wingdings" charset="2"/>
              <a:buAutoNum type="arabicPlain"/>
            </a:pPr>
            <a:r>
              <a:rPr lang="en-US" b="1" dirty="0" smtClean="0">
                <a:solidFill>
                  <a:schemeClr val="accent2"/>
                </a:solidFill>
              </a:rPr>
              <a:t> </a:t>
            </a:r>
          </a:p>
          <a:p>
            <a:pPr marL="342900" indent="-342900">
              <a:spcAft>
                <a:spcPts val="300"/>
              </a:spcAft>
              <a:buFont typeface="Wingdings" charset="2"/>
              <a:buAutoNum type="arabicPlain"/>
            </a:pPr>
            <a:r>
              <a:rPr lang="en-US" b="1" dirty="0" smtClean="0">
                <a:solidFill>
                  <a:schemeClr val="accent2"/>
                </a:solidFill>
              </a:rPr>
              <a:t> </a:t>
            </a:r>
            <a:endParaRPr lang="en-US" b="1" dirty="0">
              <a:solidFill>
                <a:schemeClr val="accent2"/>
              </a:solidFill>
            </a:endParaRPr>
          </a:p>
          <a:p>
            <a:pPr marL="342900" indent="-342900">
              <a:spcAft>
                <a:spcPts val="300"/>
              </a:spcAft>
              <a:buFont typeface="Wingdings" charset="2"/>
              <a:buAutoNum type="arabicPlain"/>
            </a:pPr>
            <a:r>
              <a:rPr lang="en-US" b="1" dirty="0" smtClean="0">
                <a:solidFill>
                  <a:schemeClr val="accent2"/>
                </a:solidFill>
              </a:rPr>
              <a:t> </a:t>
            </a:r>
          </a:p>
          <a:p>
            <a:pPr marL="342900" indent="-342900">
              <a:spcAft>
                <a:spcPts val="300"/>
              </a:spcAft>
              <a:buFont typeface="Wingdings" charset="2"/>
              <a:buAutoNum type="arabicPlain"/>
            </a:pPr>
            <a:r>
              <a:rPr lang="en-US" b="1" dirty="0" smtClean="0">
                <a:solidFill>
                  <a:schemeClr val="accent2"/>
                </a:solidFill>
              </a:rPr>
              <a:t> </a:t>
            </a:r>
            <a:endParaRPr lang="en-US" b="1" dirty="0">
              <a:solidFill>
                <a:schemeClr val="accent2"/>
              </a:solidFill>
            </a:endParaRPr>
          </a:p>
          <a:p>
            <a:pPr marL="342900" indent="-342900">
              <a:spcAft>
                <a:spcPts val="300"/>
              </a:spcAft>
              <a:buFont typeface="Wingdings" charset="2"/>
              <a:buAutoNum type="arabicPlain"/>
            </a:pPr>
            <a:r>
              <a:rPr lang="en-US" b="1" dirty="0" smtClean="0">
                <a:solidFill>
                  <a:schemeClr val="accent2"/>
                </a:solidFill>
              </a:rPr>
              <a:t> </a:t>
            </a:r>
          </a:p>
          <a:p>
            <a:pPr marL="342900" indent="-342900">
              <a:spcAft>
                <a:spcPts val="300"/>
              </a:spcAft>
              <a:buFont typeface="Wingdings" charset="2"/>
              <a:buAutoNum type="arabicPlain"/>
            </a:pPr>
            <a:r>
              <a:rPr lang="en-US" b="1" dirty="0" smtClean="0">
                <a:solidFill>
                  <a:schemeClr val="accent2"/>
                </a:solidFill>
              </a:rPr>
              <a:t> </a:t>
            </a:r>
            <a:endParaRPr lang="en-US" b="1" dirty="0">
              <a:solidFill>
                <a:schemeClr val="accent2"/>
              </a:solidFill>
            </a:endParaRPr>
          </a:p>
          <a:p>
            <a:pPr marL="342900" indent="-342900">
              <a:spcAft>
                <a:spcPts val="300"/>
              </a:spcAft>
              <a:buFont typeface="Wingdings" charset="2"/>
              <a:buAutoNum type="arabicPlain"/>
            </a:pPr>
            <a:r>
              <a:rPr lang="en-US" b="1" dirty="0" smtClean="0">
                <a:solidFill>
                  <a:schemeClr val="accent2"/>
                </a:solidFill>
              </a:rPr>
              <a:t> </a:t>
            </a:r>
          </a:p>
          <a:p>
            <a:pPr marL="342900" indent="-342900">
              <a:spcAft>
                <a:spcPts val="300"/>
              </a:spcAft>
              <a:buFont typeface="Wingdings" charset="2"/>
              <a:buAutoNum type="arabicPlain"/>
            </a:pPr>
            <a:r>
              <a:rPr lang="en-US" b="1" dirty="0" smtClean="0">
                <a:solidFill>
                  <a:schemeClr val="accent2"/>
                </a:solidFill>
              </a:rPr>
              <a:t> </a:t>
            </a:r>
            <a:endParaRPr lang="en-US" b="1" dirty="0">
              <a:solidFill>
                <a:schemeClr val="accent2"/>
              </a:solidFill>
            </a:endParaRPr>
          </a:p>
          <a:p>
            <a:pPr marL="342900" indent="-342900">
              <a:spcAft>
                <a:spcPts val="300"/>
              </a:spcAft>
              <a:buFont typeface="Wingdings" charset="2"/>
              <a:buAutoNum type="arabicPlain"/>
            </a:pPr>
            <a:r>
              <a:rPr lang="en-US" b="1" dirty="0" smtClean="0">
                <a:solidFill>
                  <a:schemeClr val="accent2"/>
                </a:solidFill>
              </a:rPr>
              <a:t> </a:t>
            </a:r>
          </a:p>
          <a:p>
            <a:pPr marL="342900" indent="-342900">
              <a:spcAft>
                <a:spcPts val="300"/>
              </a:spcAft>
              <a:buFont typeface="Wingdings" charset="2"/>
              <a:buAutoNum type="arabicPlain"/>
            </a:pPr>
            <a:r>
              <a:rPr lang="en-US" b="1" dirty="0" smtClean="0">
                <a:solidFill>
                  <a:schemeClr val="accent2"/>
                </a:solidFill>
              </a:rPr>
              <a:t>Traffic Source: (not provided)</a:t>
            </a:r>
            <a:endParaRPr lang="en-US" b="1" i="1" dirty="0" smtClean="0">
              <a:solidFill>
                <a:srgbClr val="000000"/>
              </a:solidFill>
            </a:endParaRPr>
          </a:p>
        </p:txBody>
      </p:sp>
      <p:sp>
        <p:nvSpPr>
          <p:cNvPr id="12" name="TextBox 11"/>
          <p:cNvSpPr txBox="1"/>
          <p:nvPr/>
        </p:nvSpPr>
        <p:spPr>
          <a:xfrm>
            <a:off x="2235200" y="1668229"/>
            <a:ext cx="6375400" cy="2893100"/>
          </a:xfrm>
          <a:prstGeom prst="rect">
            <a:avLst/>
          </a:prstGeom>
          <a:noFill/>
        </p:spPr>
        <p:txBody>
          <a:bodyPr wrap="square" rtlCol="0">
            <a:spAutoFit/>
          </a:bodyPr>
          <a:lstStyle/>
          <a:p>
            <a:pPr marL="342900" indent="-342900">
              <a:spcAft>
                <a:spcPts val="300"/>
              </a:spcAft>
              <a:buFont typeface="Wingdings" charset="2"/>
              <a:buAutoNum type="arabicPlain"/>
            </a:pPr>
            <a:r>
              <a:rPr lang="en-US" b="1" dirty="0" smtClean="0">
                <a:solidFill>
                  <a:schemeClr val="bg1">
                    <a:lumMod val="50000"/>
                  </a:schemeClr>
                </a:solidFill>
              </a:rPr>
              <a:t> </a:t>
            </a:r>
          </a:p>
          <a:p>
            <a:pPr marL="342900" indent="-342900">
              <a:spcAft>
                <a:spcPts val="300"/>
              </a:spcAft>
              <a:buFont typeface="Wingdings" charset="2"/>
              <a:buAutoNum type="arabicPlain"/>
            </a:pPr>
            <a:r>
              <a:rPr lang="en-US" b="1" dirty="0" smtClean="0">
                <a:solidFill>
                  <a:schemeClr val="bg1">
                    <a:lumMod val="50000"/>
                  </a:schemeClr>
                </a:solidFill>
              </a:rPr>
              <a:t> </a:t>
            </a:r>
            <a:endParaRPr lang="en-US" b="1" dirty="0">
              <a:solidFill>
                <a:schemeClr val="bg1">
                  <a:lumMod val="50000"/>
                </a:schemeClr>
              </a:solidFill>
            </a:endParaRPr>
          </a:p>
          <a:p>
            <a:pPr marL="342900" indent="-342900">
              <a:spcAft>
                <a:spcPts val="300"/>
              </a:spcAft>
              <a:buFont typeface="Wingdings" charset="2"/>
              <a:buAutoNum type="arabicPlain"/>
            </a:pPr>
            <a:r>
              <a:rPr lang="en-US" b="1" dirty="0" smtClean="0">
                <a:solidFill>
                  <a:schemeClr val="bg1">
                    <a:lumMod val="50000"/>
                  </a:schemeClr>
                </a:solidFill>
              </a:rPr>
              <a:t> </a:t>
            </a:r>
          </a:p>
          <a:p>
            <a:pPr marL="342900" indent="-342900">
              <a:spcAft>
                <a:spcPts val="300"/>
              </a:spcAft>
              <a:buFont typeface="Wingdings" charset="2"/>
              <a:buAutoNum type="arabicPlain"/>
            </a:pPr>
            <a:r>
              <a:rPr lang="en-US" b="1" dirty="0" smtClean="0">
                <a:solidFill>
                  <a:schemeClr val="bg1">
                    <a:lumMod val="50000"/>
                  </a:schemeClr>
                </a:solidFill>
              </a:rPr>
              <a:t> </a:t>
            </a:r>
            <a:endParaRPr lang="en-US" b="1" dirty="0">
              <a:solidFill>
                <a:schemeClr val="bg1">
                  <a:lumMod val="50000"/>
                </a:schemeClr>
              </a:solidFill>
            </a:endParaRPr>
          </a:p>
          <a:p>
            <a:pPr marL="342900" indent="-342900">
              <a:spcAft>
                <a:spcPts val="300"/>
              </a:spcAft>
              <a:buFont typeface="Wingdings" charset="2"/>
              <a:buAutoNum type="arabicPlain"/>
            </a:pPr>
            <a:r>
              <a:rPr lang="en-US" b="1" dirty="0" smtClean="0">
                <a:solidFill>
                  <a:schemeClr val="bg1">
                    <a:lumMod val="50000"/>
                  </a:schemeClr>
                </a:solidFill>
              </a:rPr>
              <a:t> </a:t>
            </a:r>
          </a:p>
          <a:p>
            <a:pPr marL="342900" indent="-342900">
              <a:spcAft>
                <a:spcPts val="300"/>
              </a:spcAft>
              <a:buFont typeface="Wingdings" charset="2"/>
              <a:buAutoNum type="arabicPlain"/>
            </a:pPr>
            <a:r>
              <a:rPr lang="en-US" b="1" dirty="0" smtClean="0">
                <a:solidFill>
                  <a:schemeClr val="bg1">
                    <a:lumMod val="50000"/>
                  </a:schemeClr>
                </a:solidFill>
              </a:rPr>
              <a:t> </a:t>
            </a:r>
            <a:endParaRPr lang="en-US" b="1" dirty="0">
              <a:solidFill>
                <a:schemeClr val="bg1">
                  <a:lumMod val="50000"/>
                </a:schemeClr>
              </a:solidFill>
            </a:endParaRPr>
          </a:p>
          <a:p>
            <a:pPr marL="342900" indent="-342900">
              <a:spcAft>
                <a:spcPts val="300"/>
              </a:spcAft>
              <a:buFont typeface="Wingdings" charset="2"/>
              <a:buAutoNum type="arabicPlain"/>
            </a:pPr>
            <a:r>
              <a:rPr lang="en-US" b="1" dirty="0" smtClean="0">
                <a:solidFill>
                  <a:schemeClr val="bg1">
                    <a:lumMod val="50000"/>
                  </a:schemeClr>
                </a:solidFill>
              </a:rPr>
              <a:t> </a:t>
            </a:r>
          </a:p>
          <a:p>
            <a:pPr marL="342900" indent="-342900">
              <a:spcAft>
                <a:spcPts val="300"/>
              </a:spcAft>
              <a:buFont typeface="Wingdings" charset="2"/>
              <a:buAutoNum type="arabicPlain"/>
            </a:pPr>
            <a:r>
              <a:rPr lang="en-US" b="1" dirty="0" smtClean="0">
                <a:solidFill>
                  <a:schemeClr val="bg1">
                    <a:lumMod val="50000"/>
                  </a:schemeClr>
                </a:solidFill>
              </a:rPr>
              <a:t> </a:t>
            </a:r>
            <a:endParaRPr lang="en-US" b="1" dirty="0">
              <a:solidFill>
                <a:schemeClr val="bg1">
                  <a:lumMod val="50000"/>
                </a:schemeClr>
              </a:solidFill>
            </a:endParaRPr>
          </a:p>
          <a:p>
            <a:pPr marL="342900" indent="-342900">
              <a:spcAft>
                <a:spcPts val="300"/>
              </a:spcAft>
              <a:buFont typeface="Wingdings" charset="2"/>
              <a:buAutoNum type="arabicPlain"/>
            </a:pPr>
            <a:r>
              <a:rPr lang="en-US" b="1" dirty="0" smtClean="0">
                <a:solidFill>
                  <a:schemeClr val="bg2">
                    <a:lumMod val="50000"/>
                  </a:schemeClr>
                </a:solidFill>
              </a:rPr>
              <a:t>Unify Results for Easier Interpretation </a:t>
            </a:r>
            <a:endParaRPr lang="en-US" b="1" dirty="0" smtClean="0">
              <a:solidFill>
                <a:schemeClr val="bg2">
                  <a:lumMod val="50000"/>
                </a:schemeClr>
              </a:solidFill>
            </a:endParaRPr>
          </a:p>
        </p:txBody>
      </p:sp>
      <p:sp>
        <p:nvSpPr>
          <p:cNvPr id="13" name="TextBox 12"/>
          <p:cNvSpPr txBox="1"/>
          <p:nvPr/>
        </p:nvSpPr>
        <p:spPr>
          <a:xfrm>
            <a:off x="2235200" y="1668229"/>
            <a:ext cx="6375400" cy="2577629"/>
          </a:xfrm>
          <a:prstGeom prst="rect">
            <a:avLst/>
          </a:prstGeom>
          <a:noFill/>
        </p:spPr>
        <p:txBody>
          <a:bodyPr wrap="square" rtlCol="0">
            <a:spAutoFit/>
          </a:bodyPr>
          <a:lstStyle/>
          <a:p>
            <a:pPr marL="342900" indent="-342900">
              <a:spcAft>
                <a:spcPts val="300"/>
              </a:spcAft>
              <a:buFont typeface="Wingdings" charset="2"/>
              <a:buAutoNum type="arabicPlain"/>
            </a:pPr>
            <a:r>
              <a:rPr lang="en-US" b="1" dirty="0" smtClean="0">
                <a:solidFill>
                  <a:schemeClr val="bg1">
                    <a:lumMod val="50000"/>
                  </a:schemeClr>
                </a:solidFill>
              </a:rPr>
              <a:t> </a:t>
            </a:r>
          </a:p>
          <a:p>
            <a:pPr marL="342900" indent="-342900">
              <a:spcAft>
                <a:spcPts val="300"/>
              </a:spcAft>
              <a:buFont typeface="Wingdings" charset="2"/>
              <a:buAutoNum type="arabicPlain"/>
            </a:pPr>
            <a:r>
              <a:rPr lang="en-US" b="1" dirty="0" smtClean="0">
                <a:solidFill>
                  <a:schemeClr val="bg1">
                    <a:lumMod val="50000"/>
                  </a:schemeClr>
                </a:solidFill>
              </a:rPr>
              <a:t> </a:t>
            </a:r>
            <a:endParaRPr lang="en-US" b="1" dirty="0">
              <a:solidFill>
                <a:schemeClr val="bg1">
                  <a:lumMod val="50000"/>
                </a:schemeClr>
              </a:solidFill>
            </a:endParaRPr>
          </a:p>
          <a:p>
            <a:pPr marL="342900" indent="-342900">
              <a:spcAft>
                <a:spcPts val="300"/>
              </a:spcAft>
              <a:buFont typeface="Wingdings" charset="2"/>
              <a:buAutoNum type="arabicPlain"/>
            </a:pPr>
            <a:r>
              <a:rPr lang="en-US" b="1" dirty="0" smtClean="0">
                <a:solidFill>
                  <a:schemeClr val="bg1">
                    <a:lumMod val="50000"/>
                  </a:schemeClr>
                </a:solidFill>
              </a:rPr>
              <a:t> </a:t>
            </a:r>
          </a:p>
          <a:p>
            <a:pPr marL="342900" indent="-342900">
              <a:spcAft>
                <a:spcPts val="300"/>
              </a:spcAft>
              <a:buFont typeface="Wingdings" charset="2"/>
              <a:buAutoNum type="arabicPlain"/>
            </a:pPr>
            <a:r>
              <a:rPr lang="en-US" b="1" dirty="0" smtClean="0">
                <a:solidFill>
                  <a:schemeClr val="bg1">
                    <a:lumMod val="50000"/>
                  </a:schemeClr>
                </a:solidFill>
              </a:rPr>
              <a:t> </a:t>
            </a:r>
            <a:endParaRPr lang="en-US" b="1" dirty="0">
              <a:solidFill>
                <a:schemeClr val="bg1">
                  <a:lumMod val="50000"/>
                </a:schemeClr>
              </a:solidFill>
            </a:endParaRPr>
          </a:p>
          <a:p>
            <a:pPr marL="342900" indent="-342900">
              <a:spcAft>
                <a:spcPts val="300"/>
              </a:spcAft>
              <a:buFont typeface="Wingdings" charset="2"/>
              <a:buAutoNum type="arabicPlain"/>
            </a:pPr>
            <a:r>
              <a:rPr lang="en-US" b="1" dirty="0" smtClean="0">
                <a:solidFill>
                  <a:schemeClr val="bg1">
                    <a:lumMod val="50000"/>
                  </a:schemeClr>
                </a:solidFill>
              </a:rPr>
              <a:t> </a:t>
            </a:r>
          </a:p>
          <a:p>
            <a:pPr marL="342900" indent="-342900">
              <a:spcAft>
                <a:spcPts val="300"/>
              </a:spcAft>
              <a:buFont typeface="Wingdings" charset="2"/>
              <a:buAutoNum type="arabicPlain"/>
            </a:pPr>
            <a:r>
              <a:rPr lang="en-US" b="1" dirty="0" smtClean="0">
                <a:solidFill>
                  <a:schemeClr val="bg1">
                    <a:lumMod val="50000"/>
                  </a:schemeClr>
                </a:solidFill>
              </a:rPr>
              <a:t> </a:t>
            </a:r>
            <a:endParaRPr lang="en-US" b="1" dirty="0">
              <a:solidFill>
                <a:schemeClr val="bg1">
                  <a:lumMod val="50000"/>
                </a:schemeClr>
              </a:solidFill>
            </a:endParaRPr>
          </a:p>
          <a:p>
            <a:pPr marL="342900" indent="-342900">
              <a:spcAft>
                <a:spcPts val="300"/>
              </a:spcAft>
              <a:buFont typeface="Wingdings" charset="2"/>
              <a:buAutoNum type="arabicPlain"/>
            </a:pPr>
            <a:r>
              <a:rPr lang="en-US" b="1" dirty="0" smtClean="0">
                <a:solidFill>
                  <a:schemeClr val="bg1">
                    <a:lumMod val="50000"/>
                  </a:schemeClr>
                </a:solidFill>
              </a:rPr>
              <a:t> </a:t>
            </a:r>
          </a:p>
          <a:p>
            <a:pPr marL="342900" indent="-342900">
              <a:spcAft>
                <a:spcPts val="300"/>
              </a:spcAft>
              <a:buFont typeface="Wingdings" charset="2"/>
              <a:buAutoNum type="arabicPlain"/>
            </a:pPr>
            <a:r>
              <a:rPr lang="en-US" b="1" dirty="0" smtClean="0">
                <a:solidFill>
                  <a:schemeClr val="accent6"/>
                </a:solidFill>
              </a:rPr>
              <a:t>Custom Reports to Maximize Revenue</a:t>
            </a:r>
            <a:endParaRPr lang="en-US" b="1" dirty="0" smtClean="0">
              <a:solidFill>
                <a:schemeClr val="accent6"/>
              </a:solidFill>
            </a:endParaRPr>
          </a:p>
        </p:txBody>
      </p:sp>
      <p:sp>
        <p:nvSpPr>
          <p:cNvPr id="14" name="TextBox 13"/>
          <p:cNvSpPr txBox="1"/>
          <p:nvPr/>
        </p:nvSpPr>
        <p:spPr>
          <a:xfrm>
            <a:off x="2235200" y="1668229"/>
            <a:ext cx="6375400" cy="2262158"/>
          </a:xfrm>
          <a:prstGeom prst="rect">
            <a:avLst/>
          </a:prstGeom>
          <a:noFill/>
        </p:spPr>
        <p:txBody>
          <a:bodyPr wrap="square" rtlCol="0">
            <a:spAutoFit/>
          </a:bodyPr>
          <a:lstStyle/>
          <a:p>
            <a:pPr marL="342900" indent="-342900">
              <a:spcAft>
                <a:spcPts val="300"/>
              </a:spcAft>
              <a:buFont typeface="Wingdings" charset="2"/>
              <a:buAutoNum type="arabicPlain"/>
            </a:pPr>
            <a:r>
              <a:rPr lang="en-US" b="1" dirty="0" smtClean="0">
                <a:solidFill>
                  <a:schemeClr val="bg1">
                    <a:lumMod val="50000"/>
                  </a:schemeClr>
                </a:solidFill>
              </a:rPr>
              <a:t> </a:t>
            </a:r>
          </a:p>
          <a:p>
            <a:pPr marL="342900" indent="-342900">
              <a:spcAft>
                <a:spcPts val="300"/>
              </a:spcAft>
              <a:buFont typeface="Wingdings" charset="2"/>
              <a:buAutoNum type="arabicPlain"/>
            </a:pPr>
            <a:r>
              <a:rPr lang="en-US" b="1" dirty="0" smtClean="0">
                <a:solidFill>
                  <a:schemeClr val="bg1">
                    <a:lumMod val="50000"/>
                  </a:schemeClr>
                </a:solidFill>
              </a:rPr>
              <a:t> </a:t>
            </a:r>
            <a:endParaRPr lang="en-US" b="1" dirty="0">
              <a:solidFill>
                <a:schemeClr val="bg1">
                  <a:lumMod val="50000"/>
                </a:schemeClr>
              </a:solidFill>
            </a:endParaRPr>
          </a:p>
          <a:p>
            <a:pPr marL="342900" indent="-342900">
              <a:spcAft>
                <a:spcPts val="300"/>
              </a:spcAft>
              <a:buFont typeface="Wingdings" charset="2"/>
              <a:buAutoNum type="arabicPlain"/>
            </a:pPr>
            <a:r>
              <a:rPr lang="en-US" b="1" dirty="0" smtClean="0">
                <a:solidFill>
                  <a:schemeClr val="bg1">
                    <a:lumMod val="50000"/>
                  </a:schemeClr>
                </a:solidFill>
              </a:rPr>
              <a:t> </a:t>
            </a:r>
          </a:p>
          <a:p>
            <a:pPr marL="342900" indent="-342900">
              <a:spcAft>
                <a:spcPts val="300"/>
              </a:spcAft>
              <a:buFont typeface="Wingdings" charset="2"/>
              <a:buAutoNum type="arabicPlain"/>
            </a:pPr>
            <a:r>
              <a:rPr lang="en-US" b="1" dirty="0" smtClean="0">
                <a:solidFill>
                  <a:schemeClr val="bg1">
                    <a:lumMod val="50000"/>
                  </a:schemeClr>
                </a:solidFill>
              </a:rPr>
              <a:t> </a:t>
            </a:r>
            <a:endParaRPr lang="en-US" b="1" dirty="0">
              <a:solidFill>
                <a:schemeClr val="bg1">
                  <a:lumMod val="50000"/>
                </a:schemeClr>
              </a:solidFill>
            </a:endParaRPr>
          </a:p>
          <a:p>
            <a:pPr marL="342900" indent="-342900">
              <a:spcAft>
                <a:spcPts val="300"/>
              </a:spcAft>
              <a:buFont typeface="Wingdings" charset="2"/>
              <a:buAutoNum type="arabicPlain"/>
            </a:pPr>
            <a:r>
              <a:rPr lang="en-US" b="1" dirty="0" smtClean="0">
                <a:solidFill>
                  <a:schemeClr val="bg1">
                    <a:lumMod val="50000"/>
                  </a:schemeClr>
                </a:solidFill>
              </a:rPr>
              <a:t> </a:t>
            </a:r>
          </a:p>
          <a:p>
            <a:pPr marL="342900" indent="-342900">
              <a:spcAft>
                <a:spcPts val="300"/>
              </a:spcAft>
              <a:buFont typeface="Wingdings" charset="2"/>
              <a:buAutoNum type="arabicPlain"/>
            </a:pPr>
            <a:r>
              <a:rPr lang="en-US" b="1" dirty="0" smtClean="0">
                <a:solidFill>
                  <a:schemeClr val="bg1">
                    <a:lumMod val="50000"/>
                  </a:schemeClr>
                </a:solidFill>
              </a:rPr>
              <a:t> </a:t>
            </a:r>
            <a:endParaRPr lang="en-US" b="1" dirty="0">
              <a:solidFill>
                <a:schemeClr val="bg1">
                  <a:lumMod val="50000"/>
                </a:schemeClr>
              </a:solidFill>
            </a:endParaRPr>
          </a:p>
          <a:p>
            <a:pPr marL="342900" indent="-342900">
              <a:spcAft>
                <a:spcPts val="300"/>
              </a:spcAft>
              <a:buFont typeface="Wingdings" charset="2"/>
              <a:buAutoNum type="arabicPlain"/>
            </a:pPr>
            <a:r>
              <a:rPr lang="en-US" b="1" dirty="0" smtClean="0">
                <a:solidFill>
                  <a:schemeClr val="accent5"/>
                </a:solidFill>
              </a:rPr>
              <a:t>Macro AND Micro Conversions</a:t>
            </a:r>
            <a:r>
              <a:rPr lang="en-US" b="1" dirty="0" smtClean="0"/>
              <a:t>	 </a:t>
            </a:r>
          </a:p>
        </p:txBody>
      </p:sp>
      <p:sp>
        <p:nvSpPr>
          <p:cNvPr id="15" name="TextBox 14"/>
          <p:cNvSpPr txBox="1"/>
          <p:nvPr/>
        </p:nvSpPr>
        <p:spPr>
          <a:xfrm>
            <a:off x="2235200" y="1668229"/>
            <a:ext cx="6375400" cy="1946687"/>
          </a:xfrm>
          <a:prstGeom prst="rect">
            <a:avLst/>
          </a:prstGeom>
          <a:noFill/>
        </p:spPr>
        <p:txBody>
          <a:bodyPr wrap="square" rtlCol="0">
            <a:spAutoFit/>
          </a:bodyPr>
          <a:lstStyle/>
          <a:p>
            <a:pPr marL="342900" indent="-342900">
              <a:spcAft>
                <a:spcPts val="300"/>
              </a:spcAft>
              <a:buFont typeface="Wingdings" charset="2"/>
              <a:buAutoNum type="arabicPlain"/>
            </a:pPr>
            <a:r>
              <a:rPr lang="en-US" b="1" dirty="0" smtClean="0">
                <a:solidFill>
                  <a:schemeClr val="bg1">
                    <a:lumMod val="50000"/>
                  </a:schemeClr>
                </a:solidFill>
              </a:rPr>
              <a:t> </a:t>
            </a:r>
          </a:p>
          <a:p>
            <a:pPr marL="342900" indent="-342900">
              <a:spcAft>
                <a:spcPts val="300"/>
              </a:spcAft>
              <a:buFont typeface="Wingdings" charset="2"/>
              <a:buAutoNum type="arabicPlain"/>
            </a:pPr>
            <a:r>
              <a:rPr lang="en-US" b="1" dirty="0" smtClean="0">
                <a:solidFill>
                  <a:schemeClr val="bg1">
                    <a:lumMod val="50000"/>
                  </a:schemeClr>
                </a:solidFill>
              </a:rPr>
              <a:t> </a:t>
            </a:r>
            <a:endParaRPr lang="en-US" b="1" dirty="0">
              <a:solidFill>
                <a:schemeClr val="bg1">
                  <a:lumMod val="50000"/>
                </a:schemeClr>
              </a:solidFill>
            </a:endParaRPr>
          </a:p>
          <a:p>
            <a:pPr marL="342900" indent="-342900">
              <a:spcAft>
                <a:spcPts val="300"/>
              </a:spcAft>
              <a:buFont typeface="Wingdings" charset="2"/>
              <a:buAutoNum type="arabicPlain"/>
            </a:pPr>
            <a:r>
              <a:rPr lang="en-US" b="1" dirty="0" smtClean="0">
                <a:solidFill>
                  <a:schemeClr val="bg1">
                    <a:lumMod val="50000"/>
                  </a:schemeClr>
                </a:solidFill>
              </a:rPr>
              <a:t> </a:t>
            </a:r>
          </a:p>
          <a:p>
            <a:pPr marL="342900" indent="-342900">
              <a:spcAft>
                <a:spcPts val="300"/>
              </a:spcAft>
              <a:buFont typeface="Wingdings" charset="2"/>
              <a:buAutoNum type="arabicPlain"/>
            </a:pPr>
            <a:r>
              <a:rPr lang="en-US" b="1" dirty="0" smtClean="0">
                <a:solidFill>
                  <a:schemeClr val="bg1">
                    <a:lumMod val="50000"/>
                  </a:schemeClr>
                </a:solidFill>
              </a:rPr>
              <a:t> </a:t>
            </a:r>
            <a:endParaRPr lang="en-US" b="1" dirty="0">
              <a:solidFill>
                <a:schemeClr val="bg1">
                  <a:lumMod val="50000"/>
                </a:schemeClr>
              </a:solidFill>
            </a:endParaRPr>
          </a:p>
          <a:p>
            <a:pPr marL="342900" indent="-342900">
              <a:spcAft>
                <a:spcPts val="300"/>
              </a:spcAft>
              <a:buFont typeface="Wingdings" charset="2"/>
              <a:buAutoNum type="arabicPlain"/>
            </a:pPr>
            <a:r>
              <a:rPr lang="en-US" b="1" dirty="0" smtClean="0">
                <a:solidFill>
                  <a:schemeClr val="bg1">
                    <a:lumMod val="50000"/>
                  </a:schemeClr>
                </a:solidFill>
              </a:rPr>
              <a:t> </a:t>
            </a:r>
          </a:p>
          <a:p>
            <a:pPr marL="342900" indent="-342900">
              <a:spcAft>
                <a:spcPts val="300"/>
              </a:spcAft>
              <a:buFont typeface="Wingdings" charset="2"/>
              <a:buAutoNum type="arabicPlain"/>
            </a:pPr>
            <a:r>
              <a:rPr lang="en-US" b="1" dirty="0" smtClean="0">
                <a:solidFill>
                  <a:schemeClr val="accent4"/>
                </a:solidFill>
              </a:rPr>
              <a:t>Mobile Website Conversion Tracking</a:t>
            </a:r>
            <a:r>
              <a:rPr lang="en-US" b="1" dirty="0" smtClean="0">
                <a:solidFill>
                  <a:schemeClr val="accent4"/>
                </a:solidFill>
              </a:rPr>
              <a:t>	 </a:t>
            </a:r>
          </a:p>
        </p:txBody>
      </p:sp>
      <p:sp>
        <p:nvSpPr>
          <p:cNvPr id="16" name="TextBox 15"/>
          <p:cNvSpPr txBox="1"/>
          <p:nvPr/>
        </p:nvSpPr>
        <p:spPr>
          <a:xfrm>
            <a:off x="2235200" y="1668229"/>
            <a:ext cx="6375400" cy="1631216"/>
          </a:xfrm>
          <a:prstGeom prst="rect">
            <a:avLst/>
          </a:prstGeom>
          <a:noFill/>
        </p:spPr>
        <p:txBody>
          <a:bodyPr wrap="square" rtlCol="0">
            <a:spAutoFit/>
          </a:bodyPr>
          <a:lstStyle/>
          <a:p>
            <a:pPr marL="342900" indent="-342900">
              <a:spcAft>
                <a:spcPts val="300"/>
              </a:spcAft>
              <a:buFont typeface="Wingdings" charset="2"/>
              <a:buAutoNum type="arabicPlain"/>
            </a:pPr>
            <a:r>
              <a:rPr lang="en-US" b="1" dirty="0" smtClean="0">
                <a:solidFill>
                  <a:schemeClr val="bg1">
                    <a:lumMod val="50000"/>
                  </a:schemeClr>
                </a:solidFill>
              </a:rPr>
              <a:t> </a:t>
            </a:r>
          </a:p>
          <a:p>
            <a:pPr marL="342900" indent="-342900">
              <a:spcAft>
                <a:spcPts val="300"/>
              </a:spcAft>
              <a:buFont typeface="Wingdings" charset="2"/>
              <a:buAutoNum type="arabicPlain"/>
            </a:pPr>
            <a:r>
              <a:rPr lang="en-US" b="1" dirty="0" smtClean="0">
                <a:solidFill>
                  <a:schemeClr val="bg1">
                    <a:lumMod val="50000"/>
                  </a:schemeClr>
                </a:solidFill>
              </a:rPr>
              <a:t> </a:t>
            </a:r>
            <a:endParaRPr lang="en-US" b="1" dirty="0">
              <a:solidFill>
                <a:schemeClr val="bg1">
                  <a:lumMod val="50000"/>
                </a:schemeClr>
              </a:solidFill>
            </a:endParaRPr>
          </a:p>
          <a:p>
            <a:pPr marL="342900" indent="-342900">
              <a:spcAft>
                <a:spcPts val="300"/>
              </a:spcAft>
              <a:buFont typeface="Wingdings" charset="2"/>
              <a:buAutoNum type="arabicPlain"/>
            </a:pPr>
            <a:r>
              <a:rPr lang="en-US" b="1" dirty="0" smtClean="0">
                <a:solidFill>
                  <a:schemeClr val="bg1">
                    <a:lumMod val="50000"/>
                  </a:schemeClr>
                </a:solidFill>
              </a:rPr>
              <a:t> </a:t>
            </a:r>
          </a:p>
          <a:p>
            <a:pPr marL="342900" indent="-342900">
              <a:spcAft>
                <a:spcPts val="300"/>
              </a:spcAft>
              <a:buFont typeface="Wingdings" charset="2"/>
              <a:buAutoNum type="arabicPlain"/>
            </a:pPr>
            <a:r>
              <a:rPr lang="en-US" b="1" dirty="0" smtClean="0">
                <a:solidFill>
                  <a:schemeClr val="bg1">
                    <a:lumMod val="50000"/>
                  </a:schemeClr>
                </a:solidFill>
              </a:rPr>
              <a:t> </a:t>
            </a:r>
            <a:endParaRPr lang="en-US" b="1" dirty="0">
              <a:solidFill>
                <a:schemeClr val="bg1">
                  <a:lumMod val="50000"/>
                </a:schemeClr>
              </a:solidFill>
            </a:endParaRPr>
          </a:p>
          <a:p>
            <a:pPr marL="342900" indent="-342900">
              <a:spcAft>
                <a:spcPts val="300"/>
              </a:spcAft>
              <a:buFont typeface="Wingdings" charset="2"/>
              <a:buAutoNum type="arabicPlain"/>
            </a:pPr>
            <a:r>
              <a:rPr lang="en-US" b="1" dirty="0" smtClean="0">
                <a:solidFill>
                  <a:schemeClr val="accent3"/>
                </a:solidFill>
              </a:rPr>
              <a:t>URL Tagging</a:t>
            </a:r>
            <a:endParaRPr lang="en-US" b="1" dirty="0" smtClean="0">
              <a:solidFill>
                <a:schemeClr val="accent3"/>
              </a:solidFill>
            </a:endParaRPr>
          </a:p>
        </p:txBody>
      </p:sp>
      <p:sp>
        <p:nvSpPr>
          <p:cNvPr id="17" name="TextBox 16"/>
          <p:cNvSpPr txBox="1"/>
          <p:nvPr/>
        </p:nvSpPr>
        <p:spPr>
          <a:xfrm>
            <a:off x="2235200" y="1668229"/>
            <a:ext cx="6375400" cy="1315745"/>
          </a:xfrm>
          <a:prstGeom prst="rect">
            <a:avLst/>
          </a:prstGeom>
          <a:noFill/>
        </p:spPr>
        <p:txBody>
          <a:bodyPr wrap="square" rtlCol="0">
            <a:spAutoFit/>
          </a:bodyPr>
          <a:lstStyle/>
          <a:p>
            <a:pPr marL="342900" indent="-342900">
              <a:spcAft>
                <a:spcPts val="300"/>
              </a:spcAft>
              <a:buFont typeface="Wingdings" charset="2"/>
              <a:buAutoNum type="arabicPlain"/>
            </a:pPr>
            <a:r>
              <a:rPr lang="en-US" b="1" dirty="0" smtClean="0">
                <a:solidFill>
                  <a:schemeClr val="accent2"/>
                </a:solidFill>
              </a:rPr>
              <a:t> </a:t>
            </a:r>
          </a:p>
          <a:p>
            <a:pPr marL="342900" indent="-342900">
              <a:spcAft>
                <a:spcPts val="300"/>
              </a:spcAft>
              <a:buFont typeface="Wingdings" charset="2"/>
              <a:buAutoNum type="arabicPlain"/>
            </a:pPr>
            <a:r>
              <a:rPr lang="en-US" b="1" dirty="0" smtClean="0">
                <a:solidFill>
                  <a:schemeClr val="accent2"/>
                </a:solidFill>
              </a:rPr>
              <a:t> </a:t>
            </a:r>
            <a:endParaRPr lang="en-US" b="1" dirty="0">
              <a:solidFill>
                <a:schemeClr val="accent2"/>
              </a:solidFill>
            </a:endParaRPr>
          </a:p>
          <a:p>
            <a:pPr marL="342900" indent="-342900">
              <a:spcAft>
                <a:spcPts val="300"/>
              </a:spcAft>
              <a:buFont typeface="Wingdings" charset="2"/>
              <a:buAutoNum type="arabicPlain"/>
            </a:pPr>
            <a:r>
              <a:rPr lang="en-US" b="1" dirty="0" smtClean="0">
                <a:solidFill>
                  <a:schemeClr val="accent2"/>
                </a:solidFill>
              </a:rPr>
              <a:t> </a:t>
            </a:r>
          </a:p>
          <a:p>
            <a:pPr marL="342900" indent="-342900">
              <a:spcAft>
                <a:spcPts val="300"/>
              </a:spcAft>
              <a:buFont typeface="Wingdings" charset="2"/>
              <a:buAutoNum type="arabicPlain"/>
            </a:pPr>
            <a:r>
              <a:rPr lang="en-US" b="1" dirty="0" smtClean="0">
                <a:solidFill>
                  <a:schemeClr val="accent2"/>
                </a:solidFill>
              </a:rPr>
              <a:t>Account Filters </a:t>
            </a:r>
            <a:endParaRPr lang="en-US" b="1" i="1" dirty="0" smtClean="0">
              <a:solidFill>
                <a:schemeClr val="accent2"/>
              </a:solidFill>
            </a:endParaRPr>
          </a:p>
        </p:txBody>
      </p:sp>
      <p:sp>
        <p:nvSpPr>
          <p:cNvPr id="18" name="TextBox 17"/>
          <p:cNvSpPr txBox="1"/>
          <p:nvPr/>
        </p:nvSpPr>
        <p:spPr>
          <a:xfrm>
            <a:off x="2235200" y="1668229"/>
            <a:ext cx="6375400" cy="1000274"/>
          </a:xfrm>
          <a:prstGeom prst="rect">
            <a:avLst/>
          </a:prstGeom>
          <a:noFill/>
        </p:spPr>
        <p:txBody>
          <a:bodyPr wrap="square" rtlCol="0">
            <a:spAutoFit/>
          </a:bodyPr>
          <a:lstStyle/>
          <a:p>
            <a:pPr marL="342900" indent="-342900">
              <a:spcAft>
                <a:spcPts val="300"/>
              </a:spcAft>
              <a:buFont typeface="Wingdings" charset="2"/>
              <a:buAutoNum type="arabicPlain"/>
            </a:pPr>
            <a:r>
              <a:rPr lang="en-US" b="1" dirty="0" smtClean="0">
                <a:solidFill>
                  <a:schemeClr val="bg1">
                    <a:lumMod val="50000"/>
                  </a:schemeClr>
                </a:solidFill>
              </a:rPr>
              <a:t> </a:t>
            </a:r>
          </a:p>
          <a:p>
            <a:pPr marL="342900" indent="-342900">
              <a:spcAft>
                <a:spcPts val="300"/>
              </a:spcAft>
              <a:buFont typeface="Wingdings" charset="2"/>
              <a:buAutoNum type="arabicPlain"/>
            </a:pPr>
            <a:r>
              <a:rPr lang="en-US" b="1" dirty="0" smtClean="0">
                <a:solidFill>
                  <a:schemeClr val="bg1">
                    <a:lumMod val="50000"/>
                  </a:schemeClr>
                </a:solidFill>
              </a:rPr>
              <a:t> </a:t>
            </a:r>
            <a:endParaRPr lang="en-US" b="1" dirty="0">
              <a:solidFill>
                <a:schemeClr val="bg1">
                  <a:lumMod val="50000"/>
                </a:schemeClr>
              </a:solidFill>
            </a:endParaRPr>
          </a:p>
          <a:p>
            <a:pPr marL="342900" indent="-342900">
              <a:spcAft>
                <a:spcPts val="300"/>
              </a:spcAft>
              <a:buFont typeface="Wingdings" charset="2"/>
              <a:buAutoNum type="arabicPlain"/>
            </a:pPr>
            <a:r>
              <a:rPr lang="en-US" b="1" dirty="0" smtClean="0">
                <a:solidFill>
                  <a:schemeClr val="tx2">
                    <a:lumMod val="60000"/>
                    <a:lumOff val="40000"/>
                  </a:schemeClr>
                </a:solidFill>
              </a:rPr>
              <a:t>Bounces by Traffic Type </a:t>
            </a:r>
            <a:endParaRPr lang="en-US" b="1" dirty="0" smtClean="0">
              <a:solidFill>
                <a:schemeClr val="tx2">
                  <a:lumMod val="60000"/>
                  <a:lumOff val="40000"/>
                </a:schemeClr>
              </a:solidFill>
            </a:endParaRPr>
          </a:p>
        </p:txBody>
      </p:sp>
      <p:sp>
        <p:nvSpPr>
          <p:cNvPr id="19" name="TextBox 18"/>
          <p:cNvSpPr txBox="1"/>
          <p:nvPr/>
        </p:nvSpPr>
        <p:spPr>
          <a:xfrm>
            <a:off x="2235200" y="1668229"/>
            <a:ext cx="6375400" cy="684803"/>
          </a:xfrm>
          <a:prstGeom prst="rect">
            <a:avLst/>
          </a:prstGeom>
          <a:noFill/>
        </p:spPr>
        <p:txBody>
          <a:bodyPr wrap="square" rtlCol="0">
            <a:spAutoFit/>
          </a:bodyPr>
          <a:lstStyle/>
          <a:p>
            <a:pPr marL="342900" indent="-342900">
              <a:spcAft>
                <a:spcPts val="300"/>
              </a:spcAft>
              <a:buFont typeface="Wingdings" charset="2"/>
              <a:buAutoNum type="arabicPlain"/>
            </a:pPr>
            <a:r>
              <a:rPr lang="en-US" b="1" dirty="0" smtClean="0">
                <a:solidFill>
                  <a:schemeClr val="bg1">
                    <a:lumMod val="50000"/>
                  </a:schemeClr>
                </a:solidFill>
              </a:rPr>
              <a:t> </a:t>
            </a:r>
          </a:p>
          <a:p>
            <a:pPr marL="342900" indent="-342900">
              <a:spcAft>
                <a:spcPts val="300"/>
              </a:spcAft>
              <a:buFont typeface="Wingdings" charset="2"/>
              <a:buAutoNum type="arabicPlain"/>
            </a:pPr>
            <a:r>
              <a:rPr lang="en-US" b="1" dirty="0" smtClean="0">
                <a:solidFill>
                  <a:schemeClr val="bg2">
                    <a:lumMod val="50000"/>
                  </a:schemeClr>
                </a:solidFill>
              </a:rPr>
              <a:t>Site Search Tracking</a:t>
            </a:r>
            <a:r>
              <a:rPr lang="en-US" b="1" dirty="0" smtClean="0"/>
              <a:t>	 </a:t>
            </a:r>
          </a:p>
        </p:txBody>
      </p:sp>
      <p:sp>
        <p:nvSpPr>
          <p:cNvPr id="20" name="TextBox 19"/>
          <p:cNvSpPr txBox="1"/>
          <p:nvPr/>
        </p:nvSpPr>
        <p:spPr>
          <a:xfrm>
            <a:off x="2235200" y="1668229"/>
            <a:ext cx="6375400" cy="369332"/>
          </a:xfrm>
          <a:prstGeom prst="rect">
            <a:avLst/>
          </a:prstGeom>
          <a:noFill/>
        </p:spPr>
        <p:txBody>
          <a:bodyPr wrap="square" rtlCol="0">
            <a:spAutoFit/>
          </a:bodyPr>
          <a:lstStyle/>
          <a:p>
            <a:pPr marL="342900" indent="-342900">
              <a:spcAft>
                <a:spcPts val="300"/>
              </a:spcAft>
              <a:buFont typeface="Wingdings" charset="2"/>
              <a:buAutoNum type="arabicPlain"/>
            </a:pPr>
            <a:r>
              <a:rPr lang="en-US" b="1" dirty="0" smtClean="0">
                <a:solidFill>
                  <a:schemeClr val="bg1">
                    <a:lumMod val="50000"/>
                  </a:schemeClr>
                </a:solidFill>
              </a:rPr>
              <a:t>Google Analytics Code Audit </a:t>
            </a:r>
          </a:p>
        </p:txBody>
      </p:sp>
    </p:spTree>
    <p:extLst>
      <p:ext uri="{BB962C8B-B14F-4D97-AF65-F5344CB8AC3E}">
        <p14:creationId xmlns:p14="http://schemas.microsoft.com/office/powerpoint/2010/main" val="14122544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00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P spid="15" grpId="0"/>
      <p:bldP spid="16" grpId="0"/>
      <p:bldP spid="17" grpId="0"/>
      <p:bldP spid="18" grpId="0"/>
      <p:bldP spid="19"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a:cs typeface="Times New Roman"/>
              </a:rPr>
              <a:t>Google Analytics Code Audit</a:t>
            </a:r>
            <a:endParaRPr lang="en-US" dirty="0"/>
          </a:p>
        </p:txBody>
      </p:sp>
      <p:sp>
        <p:nvSpPr>
          <p:cNvPr id="4" name="Slide Number Placeholder 3"/>
          <p:cNvSpPr>
            <a:spLocks noGrp="1"/>
          </p:cNvSpPr>
          <p:nvPr>
            <p:ph type="sldNum" sz="quarter" idx="12"/>
          </p:nvPr>
        </p:nvSpPr>
        <p:spPr/>
        <p:txBody>
          <a:bodyPr/>
          <a:lstStyle/>
          <a:p>
            <a:fld id="{ECB78E42-4052-4226-8B06-7D823FBC5602}" type="slidenum">
              <a:rPr lang="en-US" smtClean="0"/>
              <a:pPr/>
              <a:t>6</a:t>
            </a:fld>
            <a:endParaRPr lang="en-US" dirty="0"/>
          </a:p>
        </p:txBody>
      </p:sp>
      <p:pic>
        <p:nvPicPr>
          <p:cNvPr id="102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861571"/>
            <a:ext cx="8458200" cy="2952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1360736" y="5688449"/>
            <a:ext cx="7402264" cy="830997"/>
          </a:xfrm>
          <a:prstGeom prst="rect">
            <a:avLst/>
          </a:prstGeom>
        </p:spPr>
        <p:txBody>
          <a:bodyPr wrap="square">
            <a:spAutoFit/>
          </a:bodyPr>
          <a:lstStyle/>
          <a:p>
            <a:endParaRPr lang="en-US" sz="1600" b="1" dirty="0"/>
          </a:p>
          <a:p>
            <a:r>
              <a:rPr lang="en-US" sz="1600" b="1" dirty="0" smtClean="0">
                <a:solidFill>
                  <a:srgbClr val="0096D7"/>
                </a:solidFill>
              </a:rPr>
              <a:t>CORRECT IT. </a:t>
            </a:r>
            <a:r>
              <a:rPr lang="en-US" sz="1600" dirty="0" smtClean="0"/>
              <a:t>Consider </a:t>
            </a:r>
            <a:r>
              <a:rPr lang="en-US" sz="1600" dirty="0"/>
              <a:t>adding the </a:t>
            </a:r>
            <a:r>
              <a:rPr lang="en-US" sz="1600" i="1" dirty="0"/>
              <a:t>PageSpeed</a:t>
            </a:r>
            <a:r>
              <a:rPr lang="en-US" sz="1600" dirty="0"/>
              <a:t> tracking code to the script. </a:t>
            </a:r>
          </a:p>
          <a:p>
            <a:endParaRPr lang="en-US" sz="1600" dirty="0"/>
          </a:p>
        </p:txBody>
      </p:sp>
      <p:sp>
        <p:nvSpPr>
          <p:cNvPr id="10" name="Rectangle 9"/>
          <p:cNvSpPr/>
          <p:nvPr/>
        </p:nvSpPr>
        <p:spPr>
          <a:xfrm>
            <a:off x="457200" y="762000"/>
            <a:ext cx="8305799" cy="1015663"/>
          </a:xfrm>
          <a:prstGeom prst="rect">
            <a:avLst/>
          </a:prstGeom>
        </p:spPr>
        <p:txBody>
          <a:bodyPr wrap="square">
            <a:spAutoFit/>
          </a:bodyPr>
          <a:lstStyle/>
          <a:p>
            <a:r>
              <a:rPr lang="en-US" sz="4200" b="1" dirty="0" smtClean="0">
                <a:solidFill>
                  <a:schemeClr val="bg1">
                    <a:lumMod val="50000"/>
                  </a:schemeClr>
                </a:solidFill>
              </a:rPr>
              <a:t>1. Google Analytics Code Audit</a:t>
            </a:r>
          </a:p>
          <a:p>
            <a:endParaRPr lang="en-US" b="1" dirty="0"/>
          </a:p>
        </p:txBody>
      </p:sp>
      <p:sp>
        <p:nvSpPr>
          <p:cNvPr id="8" name="TextBox 7"/>
          <p:cNvSpPr txBox="1"/>
          <p:nvPr/>
        </p:nvSpPr>
        <p:spPr>
          <a:xfrm>
            <a:off x="1208336" y="1551563"/>
            <a:ext cx="7402264" cy="1877437"/>
          </a:xfrm>
          <a:prstGeom prst="rect">
            <a:avLst/>
          </a:prstGeom>
          <a:noFill/>
        </p:spPr>
        <p:txBody>
          <a:bodyPr wrap="square" rtlCol="0">
            <a:spAutoFit/>
          </a:bodyPr>
          <a:lstStyle/>
          <a:p>
            <a:pPr>
              <a:spcAft>
                <a:spcPts val="600"/>
              </a:spcAft>
            </a:pPr>
            <a:r>
              <a:rPr lang="en-US" sz="1600" b="1" dirty="0" smtClean="0"/>
              <a:t>Confirm</a:t>
            </a:r>
            <a:r>
              <a:rPr lang="en-US" sz="1600" b="1" dirty="0" smtClean="0">
                <a:solidFill>
                  <a:srgbClr val="0096D7"/>
                </a:solidFill>
              </a:rPr>
              <a:t> ALL pages </a:t>
            </a:r>
            <a:r>
              <a:rPr lang="en-US" sz="1600" b="1" dirty="0" smtClean="0"/>
              <a:t>bear Google </a:t>
            </a:r>
            <a:r>
              <a:rPr lang="en-US" sz="1600" b="1" dirty="0"/>
              <a:t>Analytics tracking </a:t>
            </a:r>
            <a:r>
              <a:rPr lang="en-US" sz="1600" b="1" dirty="0" smtClean="0"/>
              <a:t>code. </a:t>
            </a:r>
            <a:r>
              <a:rPr lang="en-US" sz="1600" b="1" dirty="0" smtClean="0">
                <a:solidFill>
                  <a:srgbClr val="0096D7"/>
                </a:solidFill>
              </a:rPr>
              <a:t> </a:t>
            </a:r>
          </a:p>
          <a:p>
            <a:pPr>
              <a:spcAft>
                <a:spcPts val="600"/>
              </a:spcAft>
            </a:pPr>
            <a:r>
              <a:rPr lang="en-US" sz="1600" b="1" dirty="0" smtClean="0">
                <a:solidFill>
                  <a:srgbClr val="000000"/>
                </a:solidFill>
              </a:rPr>
              <a:t>Check </a:t>
            </a:r>
            <a:r>
              <a:rPr lang="en-US" sz="1600" b="1" dirty="0">
                <a:solidFill>
                  <a:srgbClr val="000000"/>
                </a:solidFill>
              </a:rPr>
              <a:t>for </a:t>
            </a:r>
            <a:r>
              <a:rPr lang="en-US" sz="1600" b="1" dirty="0" smtClean="0">
                <a:solidFill>
                  <a:srgbClr val="0096D7"/>
                </a:solidFill>
              </a:rPr>
              <a:t>OLD</a:t>
            </a:r>
            <a:r>
              <a:rPr lang="en-US" sz="1600" b="1" dirty="0" smtClean="0"/>
              <a:t> </a:t>
            </a:r>
            <a:r>
              <a:rPr lang="en-US" sz="1600" b="1" dirty="0"/>
              <a:t>(Urchin) or </a:t>
            </a:r>
            <a:r>
              <a:rPr lang="en-US" sz="1600" b="1" dirty="0" smtClean="0">
                <a:solidFill>
                  <a:srgbClr val="0096D7"/>
                </a:solidFill>
              </a:rPr>
              <a:t>ALIEN</a:t>
            </a:r>
            <a:r>
              <a:rPr lang="en-US" sz="1600" b="1" dirty="0" smtClean="0"/>
              <a:t> </a:t>
            </a:r>
            <a:r>
              <a:rPr lang="en-US" sz="1600" b="1" dirty="0"/>
              <a:t>(other Account Numbers) </a:t>
            </a:r>
            <a:r>
              <a:rPr lang="en-US" sz="1600" b="1" dirty="0" smtClean="0"/>
              <a:t>or </a:t>
            </a:r>
            <a:r>
              <a:rPr lang="en-US" sz="1600" b="1" dirty="0" smtClean="0">
                <a:solidFill>
                  <a:srgbClr val="0096D7"/>
                </a:solidFill>
              </a:rPr>
              <a:t>DUPLICATE</a:t>
            </a:r>
            <a:r>
              <a:rPr lang="en-US" sz="1600" b="1" dirty="0" smtClean="0"/>
              <a:t> or </a:t>
            </a:r>
            <a:r>
              <a:rPr lang="en-US" sz="1600" b="1" dirty="0" smtClean="0">
                <a:solidFill>
                  <a:srgbClr val="0096D7"/>
                </a:solidFill>
              </a:rPr>
              <a:t>MIXED</a:t>
            </a:r>
            <a:r>
              <a:rPr lang="en-US" sz="1600" b="1" dirty="0" smtClean="0"/>
              <a:t> (both old and new) GA </a:t>
            </a:r>
            <a:r>
              <a:rPr lang="en-US" sz="1600" b="1" dirty="0"/>
              <a:t>tracking code on </a:t>
            </a:r>
            <a:r>
              <a:rPr lang="en-US" sz="1600" b="1" dirty="0" smtClean="0"/>
              <a:t>any pages. </a:t>
            </a:r>
          </a:p>
          <a:p>
            <a:pPr>
              <a:spcAft>
                <a:spcPts val="600"/>
              </a:spcAft>
            </a:pPr>
            <a:r>
              <a:rPr lang="en-US" sz="1600" b="1" dirty="0" smtClean="0">
                <a:solidFill>
                  <a:srgbClr val="000000"/>
                </a:solidFill>
              </a:rPr>
              <a:t>Check </a:t>
            </a:r>
            <a:r>
              <a:rPr lang="en-US" sz="1600" b="1" dirty="0" smtClean="0">
                <a:solidFill>
                  <a:srgbClr val="0096D7"/>
                </a:solidFill>
              </a:rPr>
              <a:t>code position</a:t>
            </a:r>
            <a:r>
              <a:rPr lang="en-US" sz="1600" b="1" dirty="0" smtClean="0"/>
              <a:t>… </a:t>
            </a:r>
            <a:r>
              <a:rPr lang="en-US" sz="1600" b="1" dirty="0"/>
              <a:t>It should be within the &lt;head&gt; tags. </a:t>
            </a:r>
            <a:endParaRPr lang="en-US" sz="1600" b="1" dirty="0">
              <a:solidFill>
                <a:srgbClr val="0070C0"/>
              </a:solidFill>
            </a:endParaRPr>
          </a:p>
          <a:p>
            <a:pPr>
              <a:spcAft>
                <a:spcPts val="600"/>
              </a:spcAft>
            </a:pPr>
            <a:endParaRPr lang="en-US" sz="1600" dirty="0"/>
          </a:p>
          <a:p>
            <a:pPr>
              <a:spcAft>
                <a:spcPts val="600"/>
              </a:spcAft>
            </a:pPr>
            <a:endParaRPr lang="en-US" sz="1600" dirty="0">
              <a:solidFill>
                <a:srgbClr val="0070C0"/>
              </a:solidFill>
            </a:endParaRPr>
          </a:p>
        </p:txBody>
      </p:sp>
      <p:sp>
        <p:nvSpPr>
          <p:cNvPr id="3" name="Bent-Up Arrow 2"/>
          <p:cNvSpPr/>
          <p:nvPr/>
        </p:nvSpPr>
        <p:spPr>
          <a:xfrm rot="10800000">
            <a:off x="609600" y="2552700"/>
            <a:ext cx="609600" cy="342900"/>
          </a:xfrm>
          <a:prstGeom prst="bentUpArrow">
            <a:avLst>
              <a:gd name="adj1" fmla="val 35185"/>
              <a:gd name="adj2" fmla="val 23810"/>
              <a:gd name="adj3" fmla="val 3333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Bent-Up Arrow 10"/>
          <p:cNvSpPr/>
          <p:nvPr/>
        </p:nvSpPr>
        <p:spPr>
          <a:xfrm rot="5400000">
            <a:off x="457200" y="5334000"/>
            <a:ext cx="1066800" cy="762000"/>
          </a:xfrm>
          <a:prstGeom prst="bentUpArrow">
            <a:avLst>
              <a:gd name="adj1" fmla="val 20000"/>
              <a:gd name="adj2" fmla="val 16667"/>
              <a:gd name="adj3" fmla="val 23333"/>
            </a:avLst>
          </a:prstGeom>
          <a:gradFill flip="none" rotWithShape="1">
            <a:gsLst>
              <a:gs pos="0">
                <a:schemeClr val="accent1">
                  <a:shade val="51000"/>
                  <a:satMod val="130000"/>
                  <a:alpha val="80000"/>
                </a:schemeClr>
              </a:gs>
              <a:gs pos="66000">
                <a:schemeClr val="accent1">
                  <a:shade val="93000"/>
                  <a:satMod val="130000"/>
                  <a:alpha val="80000"/>
                </a:schemeClr>
              </a:gs>
              <a:gs pos="100000">
                <a:schemeClr val="accent1">
                  <a:shade val="94000"/>
                  <a:satMod val="135000"/>
                  <a:alpha val="0"/>
                </a:schemeClr>
              </a:gs>
            </a:gsLst>
            <a:lin ang="87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609600" y="1663700"/>
            <a:ext cx="609600" cy="152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09600" y="1981200"/>
            <a:ext cx="609600" cy="152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204220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a:cs typeface="Times New Roman"/>
              </a:rPr>
              <a:t>Google Analytics Site Search Tracking </a:t>
            </a:r>
            <a:endParaRPr lang="en-US" dirty="0"/>
          </a:p>
        </p:txBody>
      </p:sp>
      <p:sp>
        <p:nvSpPr>
          <p:cNvPr id="4" name="Slide Number Placeholder 3"/>
          <p:cNvSpPr>
            <a:spLocks noGrp="1"/>
          </p:cNvSpPr>
          <p:nvPr>
            <p:ph type="sldNum" sz="quarter" idx="12"/>
          </p:nvPr>
        </p:nvSpPr>
        <p:spPr/>
        <p:txBody>
          <a:bodyPr/>
          <a:lstStyle/>
          <a:p>
            <a:fld id="{ECB78E42-4052-4226-8B06-7D823FBC5602}" type="slidenum">
              <a:rPr lang="en-US" smtClean="0"/>
              <a:pPr/>
              <a:t>7</a:t>
            </a:fld>
            <a:endParaRPr lang="en-US" dirty="0"/>
          </a:p>
        </p:txBody>
      </p:sp>
      <p:sp>
        <p:nvSpPr>
          <p:cNvPr id="8" name="TextBox 7"/>
          <p:cNvSpPr txBox="1"/>
          <p:nvPr/>
        </p:nvSpPr>
        <p:spPr>
          <a:xfrm>
            <a:off x="457200" y="1600200"/>
            <a:ext cx="8305800" cy="1631216"/>
          </a:xfrm>
          <a:prstGeom prst="rect">
            <a:avLst/>
          </a:prstGeom>
          <a:noFill/>
        </p:spPr>
        <p:txBody>
          <a:bodyPr wrap="square" rtlCol="0">
            <a:spAutoFit/>
          </a:bodyPr>
          <a:lstStyle/>
          <a:p>
            <a:pPr>
              <a:spcAft>
                <a:spcPts val="600"/>
              </a:spcAft>
            </a:pPr>
            <a:r>
              <a:rPr lang="en-US" sz="1600" b="1" dirty="0" smtClean="0">
                <a:solidFill>
                  <a:srgbClr val="0096D7"/>
                </a:solidFill>
              </a:rPr>
              <a:t>Determine whether </a:t>
            </a:r>
            <a:r>
              <a:rPr lang="en-US" sz="1600" b="1" i="1" dirty="0">
                <a:solidFill>
                  <a:srgbClr val="0096D7"/>
                </a:solidFill>
              </a:rPr>
              <a:t>S</a:t>
            </a:r>
            <a:r>
              <a:rPr lang="en-US" sz="1600" b="1" i="1" dirty="0" smtClean="0">
                <a:solidFill>
                  <a:srgbClr val="0096D7"/>
                </a:solidFill>
              </a:rPr>
              <a:t>ite </a:t>
            </a:r>
            <a:r>
              <a:rPr lang="en-US" sz="1600" b="1" i="1" dirty="0">
                <a:solidFill>
                  <a:srgbClr val="0096D7"/>
                </a:solidFill>
              </a:rPr>
              <a:t>S</a:t>
            </a:r>
            <a:r>
              <a:rPr lang="en-US" sz="1600" b="1" i="1" dirty="0" smtClean="0">
                <a:solidFill>
                  <a:srgbClr val="0096D7"/>
                </a:solidFill>
              </a:rPr>
              <a:t>earch</a:t>
            </a:r>
            <a:r>
              <a:rPr lang="en-US" sz="1600" b="1" dirty="0" smtClean="0">
                <a:solidFill>
                  <a:srgbClr val="0096D7"/>
                </a:solidFill>
              </a:rPr>
              <a:t> is </a:t>
            </a:r>
            <a:r>
              <a:rPr lang="en-US" sz="1600" b="1" dirty="0">
                <a:solidFill>
                  <a:srgbClr val="0096D7"/>
                </a:solidFill>
              </a:rPr>
              <a:t>being tracked</a:t>
            </a:r>
            <a:r>
              <a:rPr lang="en-US" sz="1600" b="1" dirty="0" smtClean="0">
                <a:solidFill>
                  <a:srgbClr val="0096D7"/>
                </a:solidFill>
              </a:rPr>
              <a:t>.</a:t>
            </a:r>
            <a:endParaRPr lang="en-US" sz="1600" dirty="0">
              <a:solidFill>
                <a:srgbClr val="0096D7"/>
              </a:solidFill>
            </a:endParaRPr>
          </a:p>
          <a:p>
            <a:pPr>
              <a:spcAft>
                <a:spcPts val="600"/>
              </a:spcAft>
            </a:pPr>
            <a:r>
              <a:rPr lang="en-US" sz="1600" b="1" i="1" dirty="0"/>
              <a:t>Site search </a:t>
            </a:r>
            <a:r>
              <a:rPr lang="en-US" sz="1600" b="1" i="1" dirty="0" smtClean="0"/>
              <a:t>is a customer service. </a:t>
            </a:r>
            <a:r>
              <a:rPr lang="en-US" sz="1600" b="1" i="1" dirty="0"/>
              <a:t>Accurately </a:t>
            </a:r>
            <a:r>
              <a:rPr lang="en-US" sz="1600" b="1" i="1" dirty="0" smtClean="0"/>
              <a:t>track </a:t>
            </a:r>
            <a:r>
              <a:rPr lang="en-US" sz="1600" b="1" i="1" dirty="0"/>
              <a:t>what users are searching </a:t>
            </a:r>
            <a:r>
              <a:rPr lang="en-US" sz="1600" b="1" i="1" dirty="0" smtClean="0"/>
              <a:t>for, to:  </a:t>
            </a:r>
          </a:p>
          <a:p>
            <a:pPr marL="285750" indent="-285750">
              <a:spcAft>
                <a:spcPts val="600"/>
              </a:spcAft>
              <a:buFont typeface="Arial"/>
              <a:buChar char="•"/>
            </a:pPr>
            <a:r>
              <a:rPr lang="en-US" sz="1600" b="1" dirty="0" smtClean="0"/>
              <a:t>decide </a:t>
            </a:r>
            <a:r>
              <a:rPr lang="en-US" sz="1600" b="1" dirty="0"/>
              <a:t>what content to promote on your website, </a:t>
            </a:r>
            <a:endParaRPr lang="en-US" sz="1600" b="1" dirty="0" smtClean="0"/>
          </a:p>
          <a:p>
            <a:pPr marL="285750" indent="-285750">
              <a:spcAft>
                <a:spcPts val="600"/>
              </a:spcAft>
              <a:buFont typeface="Arial"/>
              <a:buChar char="•"/>
            </a:pPr>
            <a:r>
              <a:rPr lang="en-US" sz="1600" b="1" dirty="0" smtClean="0"/>
              <a:t>what </a:t>
            </a:r>
            <a:r>
              <a:rPr lang="en-US" sz="1600" b="1" dirty="0"/>
              <a:t>products are the most sought-after, and </a:t>
            </a:r>
            <a:endParaRPr lang="en-US" sz="1600" b="1" dirty="0" smtClean="0"/>
          </a:p>
          <a:p>
            <a:pPr marL="285750" indent="-285750">
              <a:spcAft>
                <a:spcPts val="600"/>
              </a:spcAft>
              <a:buFont typeface="Arial"/>
              <a:buChar char="•"/>
            </a:pPr>
            <a:r>
              <a:rPr lang="en-US" sz="1600" b="1" dirty="0" smtClean="0"/>
              <a:t>what </a:t>
            </a:r>
            <a:r>
              <a:rPr lang="en-US" sz="1600" b="1" dirty="0"/>
              <a:t>is so difficult to find that users must resort to site search to find it. </a:t>
            </a:r>
          </a:p>
        </p:txBody>
      </p:sp>
      <p:sp>
        <p:nvSpPr>
          <p:cNvPr id="9" name="Rectangle 8"/>
          <p:cNvSpPr/>
          <p:nvPr/>
        </p:nvSpPr>
        <p:spPr>
          <a:xfrm>
            <a:off x="457200" y="5357336"/>
            <a:ext cx="8164264" cy="830997"/>
          </a:xfrm>
          <a:prstGeom prst="rect">
            <a:avLst/>
          </a:prstGeom>
        </p:spPr>
        <p:txBody>
          <a:bodyPr wrap="square">
            <a:spAutoFit/>
          </a:bodyPr>
          <a:lstStyle/>
          <a:p>
            <a:r>
              <a:rPr lang="en-US" sz="1600" dirty="0"/>
              <a:t>RECOMMEND: establish Analytics tracking and reporting of On-Site Search </a:t>
            </a:r>
            <a:r>
              <a:rPr lang="en-US" sz="1600" dirty="0" smtClean="0"/>
              <a:t>queries. </a:t>
            </a:r>
            <a:r>
              <a:rPr lang="en-US" sz="1600" dirty="0"/>
              <a:t>E</a:t>
            </a:r>
            <a:r>
              <a:rPr lang="en-US" sz="1600" dirty="0" smtClean="0"/>
              <a:t>xamine </a:t>
            </a:r>
            <a:r>
              <a:rPr lang="en-US" sz="1600" dirty="0"/>
              <a:t>the downstream page to </a:t>
            </a:r>
            <a:r>
              <a:rPr lang="en-US" sz="1600" dirty="0" smtClean="0"/>
              <a:t>get a </a:t>
            </a:r>
            <a:r>
              <a:rPr lang="en-US" sz="1600" dirty="0"/>
              <a:t>a sense for where </a:t>
            </a:r>
            <a:r>
              <a:rPr lang="en-US" sz="1600" dirty="0" smtClean="0"/>
              <a:t>users </a:t>
            </a:r>
            <a:r>
              <a:rPr lang="en-US" sz="1600" dirty="0"/>
              <a:t>go next and whether they find the search results useful.  </a:t>
            </a:r>
          </a:p>
        </p:txBody>
      </p:sp>
      <p:pic>
        <p:nvPicPr>
          <p:cNvPr id="2050"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r="7824"/>
          <a:stretch/>
        </p:blipFill>
        <p:spPr bwMode="auto">
          <a:xfrm>
            <a:off x="914400" y="3505200"/>
            <a:ext cx="6883400" cy="15060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457200" y="762000"/>
            <a:ext cx="8229599" cy="1015663"/>
          </a:xfrm>
          <a:prstGeom prst="rect">
            <a:avLst/>
          </a:prstGeom>
        </p:spPr>
        <p:txBody>
          <a:bodyPr wrap="square">
            <a:spAutoFit/>
          </a:bodyPr>
          <a:lstStyle/>
          <a:p>
            <a:r>
              <a:rPr lang="en-US" sz="4200" b="1" dirty="0" smtClean="0">
                <a:solidFill>
                  <a:schemeClr val="bg1">
                    <a:lumMod val="50000"/>
                  </a:schemeClr>
                </a:solidFill>
              </a:rPr>
              <a:t>2. </a:t>
            </a:r>
            <a:r>
              <a:rPr lang="en-US" sz="4200" b="1" dirty="0" smtClean="0">
                <a:solidFill>
                  <a:schemeClr val="bg1">
                    <a:lumMod val="50000"/>
                  </a:schemeClr>
                </a:solidFill>
              </a:rPr>
              <a:t>Site </a:t>
            </a:r>
            <a:r>
              <a:rPr lang="en-US" sz="4200" b="1" dirty="0" smtClean="0">
                <a:solidFill>
                  <a:schemeClr val="bg1">
                    <a:lumMod val="50000"/>
                  </a:schemeClr>
                </a:solidFill>
              </a:rPr>
              <a:t>Search Tracking</a:t>
            </a:r>
          </a:p>
          <a:p>
            <a:endParaRPr lang="en-US" b="1" dirty="0"/>
          </a:p>
        </p:txBody>
      </p:sp>
      <p:sp>
        <p:nvSpPr>
          <p:cNvPr id="3" name="Right Arrow 2"/>
          <p:cNvSpPr/>
          <p:nvPr/>
        </p:nvSpPr>
        <p:spPr>
          <a:xfrm>
            <a:off x="533400" y="4445000"/>
            <a:ext cx="43434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734570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a:cs typeface="Times New Roman"/>
              </a:rPr>
              <a:t>Google Analytics Bounce Rates by Type of Traffic</a:t>
            </a:r>
            <a:endParaRPr lang="en-US" dirty="0"/>
          </a:p>
        </p:txBody>
      </p:sp>
      <p:sp>
        <p:nvSpPr>
          <p:cNvPr id="4" name="Slide Number Placeholder 3"/>
          <p:cNvSpPr>
            <a:spLocks noGrp="1"/>
          </p:cNvSpPr>
          <p:nvPr>
            <p:ph type="sldNum" sz="quarter" idx="12"/>
          </p:nvPr>
        </p:nvSpPr>
        <p:spPr/>
        <p:txBody>
          <a:bodyPr/>
          <a:lstStyle/>
          <a:p>
            <a:fld id="{ECB78E42-4052-4226-8B06-7D823FBC5602}" type="slidenum">
              <a:rPr lang="en-US" smtClean="0"/>
              <a:pPr/>
              <a:t>8</a:t>
            </a:fld>
            <a:endParaRPr lang="en-US" dirty="0"/>
          </a:p>
        </p:txBody>
      </p:sp>
      <p:sp>
        <p:nvSpPr>
          <p:cNvPr id="8" name="TextBox 7"/>
          <p:cNvSpPr txBox="1"/>
          <p:nvPr/>
        </p:nvSpPr>
        <p:spPr>
          <a:xfrm>
            <a:off x="457200" y="2187476"/>
            <a:ext cx="8240464" cy="4293484"/>
          </a:xfrm>
          <a:prstGeom prst="rect">
            <a:avLst/>
          </a:prstGeom>
          <a:noFill/>
        </p:spPr>
        <p:txBody>
          <a:bodyPr wrap="square" rtlCol="0">
            <a:spAutoFit/>
          </a:bodyPr>
          <a:lstStyle/>
          <a:p>
            <a:pPr>
              <a:spcAft>
                <a:spcPts val="600"/>
              </a:spcAft>
            </a:pPr>
            <a:r>
              <a:rPr lang="en-US" sz="2000" b="1" dirty="0" smtClean="0">
                <a:solidFill>
                  <a:srgbClr val="0096D7"/>
                </a:solidFill>
              </a:rPr>
              <a:t>Compare Bounce </a:t>
            </a:r>
            <a:r>
              <a:rPr lang="en-US" sz="2000" b="1" dirty="0">
                <a:solidFill>
                  <a:srgbClr val="0096D7"/>
                </a:solidFill>
              </a:rPr>
              <a:t>Rates among Paid, New, and Returning </a:t>
            </a:r>
            <a:r>
              <a:rPr lang="en-US" sz="2000" b="1" dirty="0" smtClean="0">
                <a:solidFill>
                  <a:srgbClr val="0096D7"/>
                </a:solidFill>
              </a:rPr>
              <a:t>Visitors.</a:t>
            </a:r>
          </a:p>
          <a:p>
            <a:pPr>
              <a:spcAft>
                <a:spcPts val="600"/>
              </a:spcAft>
            </a:pPr>
            <a:endParaRPr lang="en-US" sz="1600" dirty="0" smtClean="0"/>
          </a:p>
          <a:p>
            <a:pPr>
              <a:spcAft>
                <a:spcPts val="600"/>
              </a:spcAft>
            </a:pPr>
            <a:endParaRPr lang="en-US" sz="1600" dirty="0"/>
          </a:p>
          <a:p>
            <a:pPr>
              <a:spcAft>
                <a:spcPts val="600"/>
              </a:spcAft>
            </a:pPr>
            <a:endParaRPr lang="en-US" sz="1600" dirty="0" smtClean="0"/>
          </a:p>
          <a:p>
            <a:pPr>
              <a:spcAft>
                <a:spcPts val="600"/>
              </a:spcAft>
            </a:pPr>
            <a:endParaRPr lang="en-US" sz="1600" dirty="0"/>
          </a:p>
          <a:p>
            <a:pPr>
              <a:spcAft>
                <a:spcPts val="600"/>
              </a:spcAft>
            </a:pPr>
            <a:endParaRPr lang="en-US" sz="1600" dirty="0" smtClean="0"/>
          </a:p>
          <a:p>
            <a:pPr>
              <a:spcAft>
                <a:spcPts val="600"/>
              </a:spcAft>
            </a:pPr>
            <a:endParaRPr lang="en-US" sz="1600" dirty="0" smtClean="0"/>
          </a:p>
          <a:p>
            <a:pPr>
              <a:spcAft>
                <a:spcPts val="600"/>
              </a:spcAft>
            </a:pPr>
            <a:endParaRPr lang="en-US" sz="1600" dirty="0"/>
          </a:p>
          <a:p>
            <a:pPr>
              <a:spcAft>
                <a:spcPts val="600"/>
              </a:spcAft>
            </a:pPr>
            <a:r>
              <a:rPr lang="en-US" sz="1600" b="1" dirty="0"/>
              <a:t>Here, Bounce Rate for </a:t>
            </a:r>
            <a:r>
              <a:rPr lang="en-US" sz="1600" b="1" dirty="0" smtClean="0"/>
              <a:t>Returning Visitors almost 50% </a:t>
            </a:r>
            <a:r>
              <a:rPr lang="en-US" sz="1600" b="1" dirty="0"/>
              <a:t>worse than the site's average.</a:t>
            </a:r>
            <a:endParaRPr lang="en-US" sz="1600" dirty="0"/>
          </a:p>
          <a:p>
            <a:pPr>
              <a:spcAft>
                <a:spcPts val="600"/>
              </a:spcAft>
            </a:pPr>
            <a:r>
              <a:rPr lang="en-US" sz="1600" dirty="0" smtClean="0"/>
              <a:t>Returning Visitors should be MORE </a:t>
            </a:r>
            <a:r>
              <a:rPr lang="en-US" sz="1600" dirty="0"/>
              <a:t>engaged than </a:t>
            </a:r>
            <a:r>
              <a:rPr lang="en-US" sz="1600" dirty="0" smtClean="0"/>
              <a:t>New Visitors. Is your </a:t>
            </a:r>
            <a:r>
              <a:rPr lang="en-US" sz="1600" dirty="0"/>
              <a:t>site </a:t>
            </a:r>
            <a:r>
              <a:rPr lang="en-US" sz="1600" dirty="0" smtClean="0"/>
              <a:t>fostering </a:t>
            </a:r>
            <a:r>
              <a:rPr lang="en-US" sz="1600" dirty="0"/>
              <a:t>a </a:t>
            </a:r>
            <a:r>
              <a:rPr lang="en-US" sz="1600" dirty="0" smtClean="0"/>
              <a:t>rewarding relationship? </a:t>
            </a:r>
            <a:r>
              <a:rPr lang="en-US" sz="1600" dirty="0"/>
              <a:t>To </a:t>
            </a:r>
            <a:r>
              <a:rPr lang="en-US" sz="1600" dirty="0" smtClean="0"/>
              <a:t>retain </a:t>
            </a:r>
            <a:r>
              <a:rPr lang="en-US" sz="1600" dirty="0"/>
              <a:t>repeat traffic, ensure </a:t>
            </a:r>
            <a:r>
              <a:rPr lang="en-US" sz="1600" dirty="0" smtClean="0"/>
              <a:t>that they </a:t>
            </a:r>
            <a:r>
              <a:rPr lang="en-US" sz="1600" dirty="0"/>
              <a:t>have a good reason to </a:t>
            </a:r>
            <a:r>
              <a:rPr lang="en-US" sz="1600" dirty="0" smtClean="0"/>
              <a:t>return, </a:t>
            </a:r>
            <a:r>
              <a:rPr lang="en-US" sz="1600" dirty="0"/>
              <a:t>such as a compelling offer or an engaging story. Be certain they land on the right </a:t>
            </a:r>
            <a:r>
              <a:rPr lang="en-US" sz="1600" dirty="0" smtClean="0"/>
              <a:t>page. Afford them easy one-step access to the pages or products they considered before. Optimize </a:t>
            </a:r>
            <a:r>
              <a:rPr lang="en-US" sz="1600" dirty="0"/>
              <a:t>your </a:t>
            </a:r>
            <a:r>
              <a:rPr lang="en-US" sz="1600" dirty="0" smtClean="0"/>
              <a:t>E-mail</a:t>
            </a:r>
            <a:r>
              <a:rPr lang="en-US" sz="1600" dirty="0"/>
              <a:t> </a:t>
            </a:r>
            <a:r>
              <a:rPr lang="en-US" sz="1600" dirty="0" smtClean="0"/>
              <a:t>&amp; newsletter communications </a:t>
            </a:r>
            <a:r>
              <a:rPr lang="en-US" sz="1600" dirty="0"/>
              <a:t>to consistently add value.</a:t>
            </a:r>
          </a:p>
        </p:txBody>
      </p:sp>
      <p:pic>
        <p:nvPicPr>
          <p:cNvPr id="3074"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3744" r="3675"/>
          <a:stretch/>
        </p:blipFill>
        <p:spPr bwMode="auto">
          <a:xfrm>
            <a:off x="381000" y="2743200"/>
            <a:ext cx="8318500" cy="870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457200" y="762000"/>
            <a:ext cx="8229599" cy="1384995"/>
          </a:xfrm>
          <a:prstGeom prst="rect">
            <a:avLst/>
          </a:prstGeom>
        </p:spPr>
        <p:txBody>
          <a:bodyPr wrap="square">
            <a:spAutoFit/>
          </a:bodyPr>
          <a:lstStyle/>
          <a:p>
            <a:r>
              <a:rPr lang="en-US" sz="4200" b="1" dirty="0" smtClean="0">
                <a:solidFill>
                  <a:schemeClr val="bg1">
                    <a:lumMod val="50000"/>
                  </a:schemeClr>
                </a:solidFill>
              </a:rPr>
              <a:t>3. Bounces by Type of Traffic:</a:t>
            </a:r>
          </a:p>
          <a:p>
            <a:r>
              <a:rPr lang="en-US" sz="4200" b="1" dirty="0">
                <a:solidFill>
                  <a:schemeClr val="bg1">
                    <a:lumMod val="50000"/>
                  </a:schemeClr>
                </a:solidFill>
              </a:rPr>
              <a:t> </a:t>
            </a:r>
            <a:r>
              <a:rPr lang="en-US" sz="4200" b="1" dirty="0" smtClean="0">
                <a:solidFill>
                  <a:schemeClr val="bg1">
                    <a:lumMod val="50000"/>
                  </a:schemeClr>
                </a:solidFill>
              </a:rPr>
              <a:t>   </a:t>
            </a:r>
            <a:r>
              <a:rPr lang="en-US" sz="4200" dirty="0" smtClean="0">
                <a:solidFill>
                  <a:schemeClr val="bg1">
                    <a:lumMod val="50000"/>
                  </a:schemeClr>
                </a:solidFill>
              </a:rPr>
              <a:t>Returning Visitors</a:t>
            </a:r>
            <a:endParaRPr lang="en-US" dirty="0"/>
          </a:p>
        </p:txBody>
      </p:sp>
      <p:pic>
        <p:nvPicPr>
          <p:cNvPr id="10"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84497" t="20372" r="4081" b="17274"/>
          <a:stretch/>
        </p:blipFill>
        <p:spPr bwMode="auto">
          <a:xfrm>
            <a:off x="3200400" y="3505200"/>
            <a:ext cx="2411929" cy="1275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Bent Arrow 2"/>
          <p:cNvSpPr/>
          <p:nvPr/>
        </p:nvSpPr>
        <p:spPr>
          <a:xfrm rot="10800000">
            <a:off x="4953000" y="3505200"/>
            <a:ext cx="3429000" cy="914400"/>
          </a:xfrm>
          <a:prstGeom prst="bentArrow">
            <a:avLst>
              <a:gd name="adj1" fmla="val 50000"/>
              <a:gd name="adj2" fmla="val 25000"/>
              <a:gd name="adj3" fmla="val 25000"/>
              <a:gd name="adj4" fmla="val 43750"/>
            </a:avLst>
          </a:prstGeom>
          <a:gradFill>
            <a:gsLst>
              <a:gs pos="0">
                <a:schemeClr val="accent1">
                  <a:shade val="51000"/>
                  <a:satMod val="130000"/>
                </a:schemeClr>
              </a:gs>
              <a:gs pos="50000">
                <a:schemeClr val="accent1">
                  <a:shade val="93000"/>
                  <a:satMod val="130000"/>
                </a:schemeClr>
              </a:gs>
              <a:gs pos="100000">
                <a:schemeClr val="accent1">
                  <a:shade val="94000"/>
                  <a:satMod val="135000"/>
                  <a:alpha val="0"/>
                </a:schemeClr>
              </a:gs>
            </a:gsLst>
            <a:lin ang="81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Rounded Rectangle 4"/>
          <p:cNvSpPr/>
          <p:nvPr/>
        </p:nvSpPr>
        <p:spPr>
          <a:xfrm>
            <a:off x="7467600" y="2819400"/>
            <a:ext cx="1295400" cy="6858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3124200" y="3505200"/>
            <a:ext cx="2590800" cy="12954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entagon 5"/>
          <p:cNvSpPr/>
          <p:nvPr/>
        </p:nvSpPr>
        <p:spPr>
          <a:xfrm rot="10800000">
            <a:off x="5638800" y="4495800"/>
            <a:ext cx="2743200" cy="152400"/>
          </a:xfrm>
          <a:prstGeom prst="homePlate">
            <a:avLst/>
          </a:prstGeom>
          <a:gradFill>
            <a:gsLst>
              <a:gs pos="0">
                <a:schemeClr val="accent1">
                  <a:shade val="51000"/>
                  <a:satMod val="130000"/>
                </a:schemeClr>
              </a:gs>
              <a:gs pos="49000">
                <a:schemeClr val="accent1">
                  <a:shade val="93000"/>
                  <a:satMod val="130000"/>
                </a:schemeClr>
              </a:gs>
              <a:gs pos="100000">
                <a:schemeClr val="accent1">
                  <a:shade val="94000"/>
                  <a:satMod val="135000"/>
                  <a:alpha val="0"/>
                </a:schemeClr>
              </a:gs>
            </a:gsLst>
            <a:lin ang="87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270002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a:cs typeface="Times New Roman"/>
              </a:rPr>
              <a:t>Google Analytics Bounce Rates by Type of Traffic</a:t>
            </a:r>
            <a:endParaRPr lang="en-US" dirty="0"/>
          </a:p>
        </p:txBody>
      </p:sp>
      <p:sp>
        <p:nvSpPr>
          <p:cNvPr id="4" name="Slide Number Placeholder 3"/>
          <p:cNvSpPr>
            <a:spLocks noGrp="1"/>
          </p:cNvSpPr>
          <p:nvPr>
            <p:ph type="sldNum" sz="quarter" idx="12"/>
          </p:nvPr>
        </p:nvSpPr>
        <p:spPr/>
        <p:txBody>
          <a:bodyPr/>
          <a:lstStyle/>
          <a:p>
            <a:fld id="{ECB78E42-4052-4226-8B06-7D823FBC5602}" type="slidenum">
              <a:rPr lang="en-US" smtClean="0"/>
              <a:pPr/>
              <a:t>9</a:t>
            </a:fld>
            <a:endParaRPr lang="en-US" dirty="0"/>
          </a:p>
        </p:txBody>
      </p:sp>
      <p:sp>
        <p:nvSpPr>
          <p:cNvPr id="8" name="TextBox 7"/>
          <p:cNvSpPr txBox="1"/>
          <p:nvPr/>
        </p:nvSpPr>
        <p:spPr>
          <a:xfrm>
            <a:off x="457200" y="2183516"/>
            <a:ext cx="8153400" cy="4293484"/>
          </a:xfrm>
          <a:prstGeom prst="rect">
            <a:avLst/>
          </a:prstGeom>
          <a:noFill/>
        </p:spPr>
        <p:txBody>
          <a:bodyPr wrap="square" rtlCol="0">
            <a:spAutoFit/>
          </a:bodyPr>
          <a:lstStyle/>
          <a:p>
            <a:pPr>
              <a:spcAft>
                <a:spcPts val="600"/>
              </a:spcAft>
            </a:pPr>
            <a:r>
              <a:rPr lang="en-US" sz="2000" b="1" dirty="0" smtClean="0">
                <a:solidFill>
                  <a:srgbClr val="0096D7"/>
                </a:solidFill>
              </a:rPr>
              <a:t>Compare </a:t>
            </a:r>
            <a:r>
              <a:rPr lang="en-US" sz="2000" b="1" dirty="0">
                <a:solidFill>
                  <a:srgbClr val="0096D7"/>
                </a:solidFill>
              </a:rPr>
              <a:t>Bounce Rates among Paid, New, and Returning Visitors.</a:t>
            </a:r>
          </a:p>
          <a:p>
            <a:pPr>
              <a:spcAft>
                <a:spcPts val="600"/>
              </a:spcAft>
            </a:pPr>
            <a:endParaRPr lang="en-US" sz="1600" dirty="0"/>
          </a:p>
          <a:p>
            <a:pPr>
              <a:spcAft>
                <a:spcPts val="600"/>
              </a:spcAft>
            </a:pPr>
            <a:endParaRPr lang="en-US" sz="1600" dirty="0"/>
          </a:p>
          <a:p>
            <a:pPr>
              <a:spcAft>
                <a:spcPts val="600"/>
              </a:spcAft>
            </a:pPr>
            <a:endParaRPr lang="en-US" sz="1600" dirty="0"/>
          </a:p>
          <a:p>
            <a:pPr>
              <a:spcAft>
                <a:spcPts val="600"/>
              </a:spcAft>
            </a:pPr>
            <a:endParaRPr lang="en-US" sz="1600" dirty="0"/>
          </a:p>
          <a:p>
            <a:pPr>
              <a:spcAft>
                <a:spcPts val="600"/>
              </a:spcAft>
            </a:pPr>
            <a:endParaRPr lang="en-US" sz="1600" dirty="0"/>
          </a:p>
          <a:p>
            <a:pPr>
              <a:spcAft>
                <a:spcPts val="600"/>
              </a:spcAft>
            </a:pPr>
            <a:endParaRPr lang="en-US" sz="1600" dirty="0"/>
          </a:p>
          <a:p>
            <a:pPr>
              <a:spcAft>
                <a:spcPts val="600"/>
              </a:spcAft>
            </a:pPr>
            <a:endParaRPr lang="en-US" sz="1600" dirty="0"/>
          </a:p>
          <a:p>
            <a:pPr>
              <a:spcAft>
                <a:spcPts val="600"/>
              </a:spcAft>
            </a:pPr>
            <a:r>
              <a:rPr lang="en-US" sz="1600" b="1" dirty="0" smtClean="0"/>
              <a:t/>
            </a:r>
            <a:br>
              <a:rPr lang="en-US" sz="1600" b="1" dirty="0" smtClean="0"/>
            </a:br>
            <a:r>
              <a:rPr lang="en-US" sz="1600" b="1" dirty="0" smtClean="0"/>
              <a:t>Here</a:t>
            </a:r>
            <a:r>
              <a:rPr lang="en-US" sz="1600" b="1" dirty="0"/>
              <a:t>, Bounce Rate </a:t>
            </a:r>
            <a:r>
              <a:rPr lang="en-US" sz="1600" b="1" dirty="0" smtClean="0"/>
              <a:t>for Paid Visitors </a:t>
            </a:r>
            <a:r>
              <a:rPr lang="en-US" sz="1600" b="1" dirty="0"/>
              <a:t>is </a:t>
            </a:r>
            <a:r>
              <a:rPr lang="en-US" sz="1600" b="1" dirty="0" smtClean="0"/>
              <a:t>almost 24% </a:t>
            </a:r>
            <a:r>
              <a:rPr lang="en-US" sz="1600" b="1" dirty="0"/>
              <a:t>worse than the site's average.</a:t>
            </a:r>
            <a:endParaRPr lang="en-US" sz="1600" dirty="0"/>
          </a:p>
          <a:p>
            <a:r>
              <a:rPr lang="en-US" sz="1600" dirty="0" smtClean="0"/>
              <a:t>Of </a:t>
            </a:r>
            <a:r>
              <a:rPr lang="en-US" sz="1600" dirty="0"/>
              <a:t>all the traffic sources, paid search is the source you have the most control over. You control keywords, ad text, and landing pages. This traffic source can drive some of your most engaged and effective traffic. Always be sure to tie keyword and ad text to a landing page's content. </a:t>
            </a:r>
          </a:p>
        </p:txBody>
      </p:sp>
      <p:pic>
        <p:nvPicPr>
          <p:cNvPr id="4098"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t="4546"/>
          <a:stretch/>
        </p:blipFill>
        <p:spPr bwMode="auto">
          <a:xfrm>
            <a:off x="292716" y="2667000"/>
            <a:ext cx="8571884"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457200" y="762000"/>
            <a:ext cx="8229599" cy="1384995"/>
          </a:xfrm>
          <a:prstGeom prst="rect">
            <a:avLst/>
          </a:prstGeom>
        </p:spPr>
        <p:txBody>
          <a:bodyPr wrap="square">
            <a:spAutoFit/>
          </a:bodyPr>
          <a:lstStyle/>
          <a:p>
            <a:r>
              <a:rPr lang="en-US" sz="4200" b="1" dirty="0" smtClean="0">
                <a:solidFill>
                  <a:schemeClr val="bg1">
                    <a:lumMod val="50000"/>
                  </a:schemeClr>
                </a:solidFill>
              </a:rPr>
              <a:t>3. Bounces by Type of Traffic:</a:t>
            </a:r>
          </a:p>
          <a:p>
            <a:r>
              <a:rPr lang="en-US" sz="4200" b="1" dirty="0">
                <a:solidFill>
                  <a:schemeClr val="bg1">
                    <a:lumMod val="50000"/>
                  </a:schemeClr>
                </a:solidFill>
              </a:rPr>
              <a:t> </a:t>
            </a:r>
            <a:r>
              <a:rPr lang="en-US" sz="4200" b="1" dirty="0" smtClean="0">
                <a:solidFill>
                  <a:schemeClr val="bg1">
                    <a:lumMod val="50000"/>
                  </a:schemeClr>
                </a:solidFill>
              </a:rPr>
              <a:t>   </a:t>
            </a:r>
            <a:r>
              <a:rPr lang="en-US" sz="4200" dirty="0" smtClean="0">
                <a:solidFill>
                  <a:schemeClr val="bg1">
                    <a:lumMod val="50000"/>
                  </a:schemeClr>
                </a:solidFill>
              </a:rPr>
              <a:t>Paid Visitors</a:t>
            </a:r>
            <a:endParaRPr lang="en-US" dirty="0"/>
          </a:p>
        </p:txBody>
      </p:sp>
      <p:pic>
        <p:nvPicPr>
          <p:cNvPr id="10" name="Picture 1"/>
          <p:cNvPicPr>
            <a:picLocks noChangeAspect="1" noChangeArrowheads="1"/>
          </p:cNvPicPr>
          <p:nvPr/>
        </p:nvPicPr>
        <p:blipFill rotWithShape="1">
          <a:blip r:embed="rId3">
            <a:extLst>
              <a:ext uri="{28A0092B-C50C-407E-A947-70E740481C1C}">
                <a14:useLocalDpi xmlns:a14="http://schemas.microsoft.com/office/drawing/2010/main" val="0"/>
              </a:ext>
            </a:extLst>
          </a:blip>
          <a:srcRect l="56745" t="27273" r="31402" b="6060"/>
          <a:stretch/>
        </p:blipFill>
        <p:spPr bwMode="auto">
          <a:xfrm>
            <a:off x="3276600" y="3459480"/>
            <a:ext cx="2438400" cy="134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Bent Arrow 11"/>
          <p:cNvSpPr/>
          <p:nvPr/>
        </p:nvSpPr>
        <p:spPr>
          <a:xfrm rot="10800000">
            <a:off x="4953000" y="3505200"/>
            <a:ext cx="990600" cy="914400"/>
          </a:xfrm>
          <a:prstGeom prst="bentArrow">
            <a:avLst>
              <a:gd name="adj1" fmla="val 50000"/>
              <a:gd name="adj2" fmla="val 25000"/>
              <a:gd name="adj3" fmla="val 25000"/>
              <a:gd name="adj4" fmla="val 43750"/>
            </a:avLst>
          </a:prstGeom>
          <a:gradFill>
            <a:gsLst>
              <a:gs pos="0">
                <a:schemeClr val="accent1">
                  <a:shade val="51000"/>
                  <a:satMod val="130000"/>
                </a:schemeClr>
              </a:gs>
              <a:gs pos="60000">
                <a:schemeClr val="accent1">
                  <a:shade val="93000"/>
                  <a:satMod val="130000"/>
                </a:schemeClr>
              </a:gs>
              <a:gs pos="100000">
                <a:schemeClr val="accent1">
                  <a:shade val="94000"/>
                  <a:satMod val="135000"/>
                  <a:alpha val="0"/>
                </a:schemeClr>
              </a:gs>
            </a:gsLst>
            <a:lin ang="81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Rounded Rectangle 12"/>
          <p:cNvSpPr/>
          <p:nvPr/>
        </p:nvSpPr>
        <p:spPr>
          <a:xfrm>
            <a:off x="5029200" y="2819400"/>
            <a:ext cx="1295400" cy="6858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3200400" y="3505200"/>
            <a:ext cx="2590800" cy="12954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Bent Arrow 14"/>
          <p:cNvSpPr/>
          <p:nvPr/>
        </p:nvSpPr>
        <p:spPr>
          <a:xfrm rot="10800000">
            <a:off x="5562598" y="3505200"/>
            <a:ext cx="609599" cy="1193800"/>
          </a:xfrm>
          <a:prstGeom prst="bentArrow">
            <a:avLst>
              <a:gd name="adj1" fmla="val 23810"/>
              <a:gd name="adj2" fmla="val 25000"/>
              <a:gd name="adj3" fmla="val 25000"/>
              <a:gd name="adj4" fmla="val 75000"/>
            </a:avLst>
          </a:prstGeom>
          <a:gradFill>
            <a:gsLst>
              <a:gs pos="0">
                <a:schemeClr val="accent1">
                  <a:shade val="51000"/>
                  <a:satMod val="130000"/>
                </a:schemeClr>
              </a:gs>
              <a:gs pos="60000">
                <a:schemeClr val="accent1">
                  <a:shade val="93000"/>
                  <a:satMod val="130000"/>
                </a:schemeClr>
              </a:gs>
              <a:gs pos="100000">
                <a:schemeClr val="accent1">
                  <a:shade val="94000"/>
                  <a:satMod val="135000"/>
                  <a:alpha val="0"/>
                </a:schemeClr>
              </a:gs>
            </a:gsLst>
            <a:lin ang="81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0279047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18683</TotalTime>
  <Words>5507</Words>
  <Application>Microsoft Macintosh PowerPoint</Application>
  <PresentationFormat>On-screen Show (4:3)</PresentationFormat>
  <Paragraphs>529</Paragraphs>
  <Slides>28</Slides>
  <Notes>24</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PowerPoint Presentation</vt:lpstr>
      <vt:lpstr>Google Analytics</vt:lpstr>
      <vt:lpstr>Google Analytics</vt:lpstr>
      <vt:lpstr>Google Analytics</vt:lpstr>
      <vt:lpstr>Google Analytics</vt:lpstr>
      <vt:lpstr>Google Analytics Code Audit</vt:lpstr>
      <vt:lpstr>Google Analytics Site Search Tracking </vt:lpstr>
      <vt:lpstr>Google Analytics Bounce Rates by Type of Traffic</vt:lpstr>
      <vt:lpstr>Google Analytics Bounce Rates by Type of Traffic</vt:lpstr>
      <vt:lpstr>Google Analytics Bounce Rates by Type of Traffic</vt:lpstr>
      <vt:lpstr>Google Analytics Profiles &amp; Filters</vt:lpstr>
      <vt:lpstr>Google Analytics Custom URL Tagging</vt:lpstr>
      <vt:lpstr>Google Analytics Custom URL Tagging</vt:lpstr>
      <vt:lpstr>Google Analytics Mobile Traffic &amp; Mobile Conversions</vt:lpstr>
      <vt:lpstr>Google Analytics Micro &amp; Macro Conversions</vt:lpstr>
      <vt:lpstr>Google Analytics Custom Reports to Maximize Revenue</vt:lpstr>
      <vt:lpstr>Intro to Google Analytics</vt:lpstr>
      <vt:lpstr>Intro to Google Analytics</vt:lpstr>
      <vt:lpstr>Intro to Google Analytics</vt:lpstr>
      <vt:lpstr>Google Analytics Canonicalization and Rewriting</vt:lpstr>
      <vt:lpstr>Google Analytics, ‘Traffic Source (not provided)’</vt:lpstr>
      <vt:lpstr>Google Analytics Funnels: Added to Cart from…</vt:lpstr>
      <vt:lpstr>Google Analytics Intelligence – Alerts </vt:lpstr>
      <vt:lpstr>Google Analytics Intelligence – Alerts </vt:lpstr>
      <vt:lpstr>Google Analytics Intelligence – Alerts </vt:lpstr>
      <vt:lpstr>Google Analytics Tools and Resources</vt:lpstr>
      <vt:lpstr>Google Analytics Tools and Resources</vt:lpstr>
      <vt:lpstr>PowerPoint Presentation</vt:lpstr>
    </vt:vector>
  </TitlesOfParts>
  <Manager/>
  <Company>WebiMax</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Analytics 10-Step Audit </dc:title>
  <dc:subject>How to Ensure Accurate Insights in Analytics for Better Web Business Reporting</dc:subject>
  <dc:creator>Michael Stricker</dc:creator>
  <cp:keywords>Google Analytics, Analytics Audit, E-Commerce, Ecommerce, Goals, Conversions</cp:keywords>
  <dc:description>Good Analytics data provides the actionable framework for business logic and smart marketing decisions. Quality Assurance testing is essential to good data. Provide a sensible dashboard for we-based business intelligence.</dc:description>
  <cp:lastModifiedBy>Michael Stricker</cp:lastModifiedBy>
  <cp:revision>557</cp:revision>
  <dcterms:created xsi:type="dcterms:W3CDTF">2008-07-17T03:55:17Z</dcterms:created>
  <dcterms:modified xsi:type="dcterms:W3CDTF">2012-09-02T01:45:42Z</dcterms:modified>
  <cp:category/>
</cp:coreProperties>
</file>